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80" r:id="rId3"/>
    <p:sldId id="2213" r:id="rId4"/>
    <p:sldId id="2258" r:id="rId5"/>
    <p:sldId id="2259" r:id="rId6"/>
    <p:sldId id="2227" r:id="rId7"/>
    <p:sldId id="2228" r:id="rId8"/>
    <p:sldId id="2249" r:id="rId9"/>
    <p:sldId id="2230" r:id="rId10"/>
    <p:sldId id="2250" r:id="rId11"/>
    <p:sldId id="2231" r:id="rId12"/>
    <p:sldId id="2232" r:id="rId13"/>
    <p:sldId id="2233" r:id="rId14"/>
    <p:sldId id="2234" r:id="rId15"/>
    <p:sldId id="2235" r:id="rId16"/>
    <p:sldId id="2236" r:id="rId17"/>
    <p:sldId id="2237" r:id="rId18"/>
    <p:sldId id="2295" r:id="rId19"/>
    <p:sldId id="2238" r:id="rId20"/>
    <p:sldId id="2239" r:id="rId21"/>
    <p:sldId id="2240" r:id="rId22"/>
    <p:sldId id="2241" r:id="rId23"/>
    <p:sldId id="2242" r:id="rId24"/>
    <p:sldId id="2254" r:id="rId25"/>
    <p:sldId id="2244" r:id="rId26"/>
    <p:sldId id="2245" r:id="rId27"/>
    <p:sldId id="2294" r:id="rId28"/>
    <p:sldId id="2291" r:id="rId29"/>
    <p:sldId id="2260" r:id="rId30"/>
    <p:sldId id="2269" r:id="rId31"/>
    <p:sldId id="2270" r:id="rId32"/>
    <p:sldId id="2271" r:id="rId33"/>
    <p:sldId id="2262" r:id="rId34"/>
    <p:sldId id="2263" r:id="rId35"/>
    <p:sldId id="2264" r:id="rId36"/>
    <p:sldId id="2272" r:id="rId37"/>
    <p:sldId id="2266" r:id="rId38"/>
    <p:sldId id="2265" r:id="rId39"/>
    <p:sldId id="2267" r:id="rId40"/>
    <p:sldId id="2281" r:id="rId41"/>
    <p:sldId id="2282" r:id="rId42"/>
    <p:sldId id="2283" r:id="rId43"/>
    <p:sldId id="2284" r:id="rId44"/>
    <p:sldId id="2285" r:id="rId45"/>
    <p:sldId id="2286" r:id="rId46"/>
    <p:sldId id="2287" r:id="rId47"/>
    <p:sldId id="2288" r:id="rId48"/>
    <p:sldId id="2289" r:id="rId49"/>
    <p:sldId id="2290" r:id="rId50"/>
    <p:sldId id="2280" r:id="rId51"/>
    <p:sldId id="2292" r:id="rId52"/>
    <p:sldId id="229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8"/>
    <p:restoredTop sz="94792"/>
  </p:normalViewPr>
  <p:slideViewPr>
    <p:cSldViewPr snapToGrid="0" snapToObjects="1">
      <p:cViewPr varScale="1">
        <p:scale>
          <a:sx n="135" d="100"/>
          <a:sy n="135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1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09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还用到了</a:t>
            </a:r>
            <a:r>
              <a:rPr lang="en-US" altLang="zh-CN" dirty="0" err="1"/>
              <a:t>netcomplete</a:t>
            </a:r>
            <a:r>
              <a:rPr lang="zh-CN" altLang="en-US" dirty="0"/>
              <a:t>大约</a:t>
            </a:r>
            <a:r>
              <a:rPr lang="en-US" altLang="zh-CN" dirty="0"/>
              <a:t>2.5K</a:t>
            </a:r>
            <a:r>
              <a:rPr lang="zh-CN" altLang="en-US" dirty="0"/>
              <a:t>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istributeddpvdemo.tech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iaoxiang@xmu.edu.cn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distributeddpchecking.com:8443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JPG"/><Relationship Id="rId9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诊断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基于形式化方法的</a:t>
            </a:r>
            <a:b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自动化全周期网络管理  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合作者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舒继武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游理钊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唐璐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杨茹岚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方星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张芝豪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文日娣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黄晨阳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王宇昕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范晰雯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邵涵洋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韩藁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王子怡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06/01/2023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73" y="4900002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899"/>
            <a:ext cx="10515600" cy="4740275"/>
          </a:xfrm>
        </p:spPr>
        <p:txBody>
          <a:bodyPr lIns="90000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分布式设计，最小化对管理网络的需求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类似路由协议，一次配置，网络设备长期分布式自动验证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仅更新验证任务时需要重新配置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无性能瓶颈，拓展性好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网络越大，设备越多        可用验证器越多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无单点失效瓶颈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验证器伴生设备         验证器故障等价网络故障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网内验证，快速响应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无需穿越管理网络        支持快速重路由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多数据面本地切换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FAAB03-3DB4-EF4E-93FF-3585DA844635}"/>
              </a:ext>
            </a:extLst>
          </p:cNvPr>
          <p:cNvSpPr/>
          <p:nvPr/>
        </p:nvSpPr>
        <p:spPr>
          <a:xfrm>
            <a:off x="9315449" y="23087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37C7B-99A2-7542-AC89-5270E546EC4A}"/>
              </a:ext>
            </a:extLst>
          </p:cNvPr>
          <p:cNvSpPr/>
          <p:nvPr/>
        </p:nvSpPr>
        <p:spPr>
          <a:xfrm>
            <a:off x="4429124" y="373749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FDBB9CD-62AB-9E43-8ACE-F89528B9102D}"/>
              </a:ext>
            </a:extLst>
          </p:cNvPr>
          <p:cNvSpPr/>
          <p:nvPr/>
        </p:nvSpPr>
        <p:spPr>
          <a:xfrm>
            <a:off x="3838573" y="47090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4E92DD8-16BF-5349-8C10-23614C2473C5}"/>
              </a:ext>
            </a:extLst>
          </p:cNvPr>
          <p:cNvSpPr/>
          <p:nvPr/>
        </p:nvSpPr>
        <p:spPr>
          <a:xfrm>
            <a:off x="4133848" y="570473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11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：网络正确性要求如何灵活表达？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大部分数据平面验证工具仅能检测固定种类的正确性要求，且不提供正确性要求的指定接口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内存密集型的验证任务分解为轻量级的设备级子任务？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网络设备通常配备低端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，并且需要执行多个网络协议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：如何在网络设备间高效、正确的交换子任务计算结果，从而可靠快速的验证网络正确性要求？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分布式计算需要保障结果的收敛性、一致性，并避免死锁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一种分布式网络设备自验证框架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1560B5-45F0-EE43-854C-A93D05E33C2D}"/>
              </a:ext>
            </a:extLst>
          </p:cNvPr>
          <p:cNvCxnSpPr>
            <a:cxnSpLocks/>
          </p:cNvCxnSpPr>
          <p:nvPr/>
        </p:nvCxnSpPr>
        <p:spPr>
          <a:xfrm>
            <a:off x="7618147" y="3225406"/>
            <a:ext cx="803243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BEF46-44A0-0947-8F1F-44D745D21706}"/>
              </a:ext>
            </a:extLst>
          </p:cNvPr>
          <p:cNvCxnSpPr>
            <a:cxnSpLocks/>
          </p:cNvCxnSpPr>
          <p:nvPr/>
        </p:nvCxnSpPr>
        <p:spPr>
          <a:xfrm flipH="1">
            <a:off x="9128964" y="3225406"/>
            <a:ext cx="915852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E9C64-2EC1-A648-B125-3A315F3DB49B}"/>
              </a:ext>
            </a:extLst>
          </p:cNvPr>
          <p:cNvGrpSpPr/>
          <p:nvPr/>
        </p:nvGrpSpPr>
        <p:grpSpPr>
          <a:xfrm>
            <a:off x="6022975" y="5197439"/>
            <a:ext cx="5288508" cy="467601"/>
            <a:chOff x="1819123" y="4571354"/>
            <a:chExt cx="6192996" cy="588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444CF0-A7ED-2448-8800-5418DB602B8B}"/>
                </a:ext>
              </a:extLst>
            </p:cNvPr>
            <p:cNvGrpSpPr/>
            <p:nvPr/>
          </p:nvGrpSpPr>
          <p:grpSpPr>
            <a:xfrm>
              <a:off x="1819123" y="4571354"/>
              <a:ext cx="3744919" cy="588946"/>
              <a:chOff x="2380173" y="6051303"/>
              <a:chExt cx="3744919" cy="5889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DE26DD-0ED4-124B-9A7B-4D3CC9EC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173" y="6051303"/>
                <a:ext cx="1309542" cy="58894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667205E-B413-5749-A260-75E6E42A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550" y="6051303"/>
                <a:ext cx="1309542" cy="588946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56556-3057-F34F-89D7-7E1A469134E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3689715" y="6345776"/>
                <a:ext cx="11258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38FC14-6C38-D742-B26C-5C32FC4E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577" y="4571354"/>
              <a:ext cx="1309542" cy="588946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FA49D5-E0C2-F041-9BB4-46F2447A30C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494592" y="4865827"/>
              <a:ext cx="1207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26357C-25C1-0C4C-AD60-DD3E860A4870}"/>
              </a:ext>
            </a:extLst>
          </p:cNvPr>
          <p:cNvSpPr txBox="1"/>
          <p:nvPr/>
        </p:nvSpPr>
        <p:spPr>
          <a:xfrm>
            <a:off x="8984739" y="2322201"/>
            <a:ext cx="22693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FC58-EB5A-604A-9FD5-245CCC7AC4DD}"/>
              </a:ext>
            </a:extLst>
          </p:cNvPr>
          <p:cNvSpPr txBox="1"/>
          <p:nvPr/>
        </p:nvSpPr>
        <p:spPr>
          <a:xfrm>
            <a:off x="6400358" y="2322201"/>
            <a:ext cx="22292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要求程序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0D57B-63E7-AE43-A086-22CEC440DC23}"/>
              </a:ext>
            </a:extLst>
          </p:cNvPr>
          <p:cNvSpPr txBox="1"/>
          <p:nvPr/>
        </p:nvSpPr>
        <p:spPr>
          <a:xfrm>
            <a:off x="8498898" y="2444978"/>
            <a:ext cx="762974" cy="48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978CB-8DC5-4D40-9A1C-38BDDEB73E21}"/>
              </a:ext>
            </a:extLst>
          </p:cNvPr>
          <p:cNvSpPr txBox="1"/>
          <p:nvPr/>
        </p:nvSpPr>
        <p:spPr>
          <a:xfrm>
            <a:off x="8072585" y="5653881"/>
            <a:ext cx="1427676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验证消息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84518-ADA8-6E42-8A5B-59D538F08813}"/>
              </a:ext>
            </a:extLst>
          </p:cNvPr>
          <p:cNvSpPr txBox="1"/>
          <p:nvPr/>
        </p:nvSpPr>
        <p:spPr>
          <a:xfrm>
            <a:off x="6816436" y="3500608"/>
            <a:ext cx="3934188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核心数据结构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DA2-4D3D-A646-8E17-5060774434D3}"/>
              </a:ext>
            </a:extLst>
          </p:cNvPr>
          <p:cNvSpPr txBox="1"/>
          <p:nvPr/>
        </p:nvSpPr>
        <p:spPr>
          <a:xfrm>
            <a:off x="7718960" y="4341785"/>
            <a:ext cx="2090057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8F42A-4C05-7A47-AFEE-26F88A6281F6}"/>
              </a:ext>
            </a:extLst>
          </p:cNvPr>
          <p:cNvCxnSpPr>
            <a:cxnSpLocks/>
          </p:cNvCxnSpPr>
          <p:nvPr/>
        </p:nvCxnSpPr>
        <p:spPr>
          <a:xfrm>
            <a:off x="8745975" y="3970217"/>
            <a:ext cx="0" cy="366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B22B2-EE16-A74F-98B6-0A0D91545B72}"/>
              </a:ext>
            </a:extLst>
          </p:cNvPr>
          <p:cNvCxnSpPr>
            <a:cxnSpLocks/>
          </p:cNvCxnSpPr>
          <p:nvPr/>
        </p:nvCxnSpPr>
        <p:spPr>
          <a:xfrm flipH="1">
            <a:off x="7039318" y="4792840"/>
            <a:ext cx="414714" cy="27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F4662-1CEF-4E40-92BA-98C51A0D0DB3}"/>
              </a:ext>
            </a:extLst>
          </p:cNvPr>
          <p:cNvCxnSpPr>
            <a:cxnSpLocks/>
          </p:cNvCxnSpPr>
          <p:nvPr/>
        </p:nvCxnSpPr>
        <p:spPr>
          <a:xfrm>
            <a:off x="10044816" y="4792840"/>
            <a:ext cx="377006" cy="22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0D301-38D0-D945-874A-C8C916D42FB9}"/>
              </a:ext>
            </a:extLst>
          </p:cNvPr>
          <p:cNvCxnSpPr>
            <a:cxnSpLocks/>
          </p:cNvCxnSpPr>
          <p:nvPr/>
        </p:nvCxnSpPr>
        <p:spPr>
          <a:xfrm>
            <a:off x="8750895" y="4792840"/>
            <a:ext cx="0" cy="314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267F1-2928-A247-A17B-D910112D4BAE}"/>
              </a:ext>
            </a:extLst>
          </p:cNvPr>
          <p:cNvCxnSpPr>
            <a:cxnSpLocks/>
          </p:cNvCxnSpPr>
          <p:nvPr/>
        </p:nvCxnSpPr>
        <p:spPr>
          <a:xfrm flipH="1">
            <a:off x="7001286" y="5589151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AEBA7-8C5D-4D4D-B5C3-896A355A9C0F}"/>
              </a:ext>
            </a:extLst>
          </p:cNvPr>
          <p:cNvCxnSpPr>
            <a:cxnSpLocks/>
          </p:cNvCxnSpPr>
          <p:nvPr/>
        </p:nvCxnSpPr>
        <p:spPr>
          <a:xfrm flipH="1">
            <a:off x="9261873" y="5583139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2924175" y="2305056"/>
            <a:ext cx="2660418" cy="776156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高级声明式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验证规范语言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2919408" y="3622985"/>
            <a:ext cx="2678755" cy="74696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2919408" y="5162143"/>
            <a:ext cx="2693646" cy="81870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37CC4A6-2513-E843-8F69-0CBDB96CAFA2}"/>
              </a:ext>
            </a:extLst>
          </p:cNvPr>
          <p:cNvSpPr/>
          <p:nvPr/>
        </p:nvSpPr>
        <p:spPr>
          <a:xfrm rot="5400000">
            <a:off x="4097880" y="2974330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 rot="5400000">
            <a:off x="4097880" y="4362738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B1B8F1E-37B8-5C43-B262-EBA9F8BBCC05}"/>
              </a:ext>
            </a:extLst>
          </p:cNvPr>
          <p:cNvSpPr/>
          <p:nvPr/>
        </p:nvSpPr>
        <p:spPr>
          <a:xfrm>
            <a:off x="5619806" y="2293723"/>
            <a:ext cx="425772" cy="802188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A8D46A7-6187-494A-A3F2-C619B8C436CA}"/>
              </a:ext>
            </a:extLst>
          </p:cNvPr>
          <p:cNvSpPr/>
          <p:nvPr/>
        </p:nvSpPr>
        <p:spPr>
          <a:xfrm>
            <a:off x="5619806" y="5114295"/>
            <a:ext cx="425772" cy="91440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C9E0F3B-7826-A647-8498-44C1F5926BD6}"/>
              </a:ext>
            </a:extLst>
          </p:cNvPr>
          <p:cNvSpPr/>
          <p:nvPr/>
        </p:nvSpPr>
        <p:spPr>
          <a:xfrm>
            <a:off x="5619806" y="3225406"/>
            <a:ext cx="425772" cy="172742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506597" y="2117903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灵活表达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554222" y="3437636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轻量设备级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任务分解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627801" y="4922172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设备高效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协作验证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5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框架工作流程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8074E-43AF-804E-A41D-015E2FCE0A6E}"/>
              </a:ext>
            </a:extLst>
          </p:cNvPr>
          <p:cNvSpPr txBox="1"/>
          <p:nvPr/>
        </p:nvSpPr>
        <p:spPr>
          <a:xfrm>
            <a:off x="838200" y="33169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65A8-DFAA-184C-9E9B-3D635583D3EB}"/>
              </a:ext>
            </a:extLst>
          </p:cNvPr>
          <p:cNvGrpSpPr/>
          <p:nvPr/>
        </p:nvGrpSpPr>
        <p:grpSpPr>
          <a:xfrm>
            <a:off x="1312617" y="3963314"/>
            <a:ext cx="9004926" cy="2578938"/>
            <a:chOff x="139065" y="3653620"/>
            <a:chExt cx="9004926" cy="2578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D6895-BC0F-4C4B-AC1D-45F2CBF49504}"/>
                </a:ext>
              </a:extLst>
            </p:cNvPr>
            <p:cNvGrpSpPr/>
            <p:nvPr/>
          </p:nvGrpSpPr>
          <p:grpSpPr>
            <a:xfrm>
              <a:off x="139065" y="3997291"/>
              <a:ext cx="9004926" cy="2235267"/>
              <a:chOff x="231665" y="3997291"/>
              <a:chExt cx="9004926" cy="22352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0F5C8-5439-5541-9502-015B14DB8F75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462CCFB-CC27-D740-AB29-3F2DC94E4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9F7F3A-19EB-B641-A895-FAC8DC95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4C7B819-B403-C645-9DC2-30CAF2215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628AFDE-7E75-4148-8F11-9C9163F56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7DDCA4-F8AD-D14C-84B1-91A98A57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C407151-69B2-1E4D-8571-A362B591F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EF90D84-A7E4-E748-B581-FEDBBA6A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0F81EE3-5330-574E-8D73-B003742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3D3C19-7A0F-8346-B2D7-F8DD47925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ABF41D-649F-D849-B487-827404C027B4}"/>
                  </a:ext>
                </a:extLst>
              </p:cNvPr>
              <p:cNvSpPr/>
              <p:nvPr/>
            </p:nvSpPr>
            <p:spPr>
              <a:xfrm>
                <a:off x="7089849" y="5647783"/>
                <a:ext cx="21467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10.0.0.0/23</a:t>
                </a:r>
                <a:endParaRPr lang="en-US" sz="3200" b="1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59602D-45CB-1944-B6C3-B8AD35A5C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E11792-BDB0-F840-B728-91BF1B8F660F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E2C22-1091-C549-A165-8818FD216EC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1FC4E-F402-DB46-9891-1F89288EF7F7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1FDE7-3721-E54A-82E2-CCD86835A49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DA1CC-AD5C-8543-9811-92BAD3FA9824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061F-02FD-C340-94B6-56A34F7C1150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71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150FC-3D1B-624D-827A-CF51884DF189}"/>
              </a:ext>
            </a:extLst>
          </p:cNvPr>
          <p:cNvSpPr txBox="1"/>
          <p:nvPr/>
        </p:nvSpPr>
        <p:spPr>
          <a:xfrm>
            <a:off x="1758947" y="4444570"/>
            <a:ext cx="802200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(</a:t>
            </a:r>
            <a:r>
              <a:rPr lang="en-US" altLang="zh-CN" sz="2400" dirty="0" err="1"/>
              <a:t>dstIP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10.0.0.0/23,</a:t>
            </a:r>
            <a:r>
              <a:rPr lang="zh-CN" altLang="en-US" sz="2400" dirty="0"/>
              <a:t> </a:t>
            </a:r>
            <a:r>
              <a:rPr lang="en-US" altLang="zh-CN" sz="2400" dirty="0"/>
              <a:t>[S],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loop_free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"exist</a:t>
            </a:r>
            <a:r>
              <a:rPr lang="zh-CN" altLang="en-US" sz="2400" dirty="0"/>
              <a:t> </a:t>
            </a:r>
            <a:r>
              <a:rPr lang="en-US" altLang="zh-CN" sz="2400" dirty="0"/>
              <a:t>&gt;=1")</a:t>
            </a:r>
            <a:endParaRPr lang="en-US" sz="24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084B7E7F-63F4-8048-8462-D32889BF1437}"/>
              </a:ext>
            </a:extLst>
          </p:cNvPr>
          <p:cNvSpPr/>
          <p:nvPr/>
        </p:nvSpPr>
        <p:spPr>
          <a:xfrm>
            <a:off x="5004815" y="2905036"/>
            <a:ext cx="889000" cy="622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FA48-21CD-E54E-A377-ACD2F63AB4A9}"/>
              </a:ext>
            </a:extLst>
          </p:cNvPr>
          <p:cNvSpPr txBox="1"/>
          <p:nvPr/>
        </p:nvSpPr>
        <p:spPr>
          <a:xfrm>
            <a:off x="838200" y="3669082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基于正则表达式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指定网络正确性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6B73D-8ECC-854F-88CF-46B3654F2F1C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3E85F0-8629-A841-A072-6ADCE0F4A74D}"/>
              </a:ext>
            </a:extLst>
          </p:cNvPr>
          <p:cNvSpPr/>
          <p:nvPr/>
        </p:nvSpPr>
        <p:spPr>
          <a:xfrm rot="5400000">
            <a:off x="2901841" y="4013792"/>
            <a:ext cx="373255" cy="2360676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14F13E-4E57-7649-A394-DC57CF92608F}"/>
              </a:ext>
            </a:extLst>
          </p:cNvPr>
          <p:cNvSpPr/>
          <p:nvPr/>
        </p:nvSpPr>
        <p:spPr>
          <a:xfrm rot="5400000">
            <a:off x="6321048" y="3588050"/>
            <a:ext cx="373255" cy="3206337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E8A2629-3517-6D46-BC6E-F57150B8A88C}"/>
              </a:ext>
            </a:extLst>
          </p:cNvPr>
          <p:cNvSpPr/>
          <p:nvPr/>
        </p:nvSpPr>
        <p:spPr>
          <a:xfrm rot="5400000">
            <a:off x="8814770" y="4411668"/>
            <a:ext cx="373255" cy="1559104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7AF84-1685-9C40-85EE-C6813DC1F330}"/>
              </a:ext>
            </a:extLst>
          </p:cNvPr>
          <p:cNvSpPr txBox="1"/>
          <p:nvPr/>
        </p:nvSpPr>
        <p:spPr>
          <a:xfrm>
            <a:off x="2414985" y="5377845"/>
            <a:ext cx="134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44A74-52AD-6C4E-8B45-E59312708493}"/>
              </a:ext>
            </a:extLst>
          </p:cNvPr>
          <p:cNvSpPr txBox="1"/>
          <p:nvPr/>
        </p:nvSpPr>
        <p:spPr>
          <a:xfrm>
            <a:off x="4132945" y="5397614"/>
            <a:ext cx="95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022A5A3-3CC8-1945-B049-D19D8AF80637}"/>
              </a:ext>
            </a:extLst>
          </p:cNvPr>
          <p:cNvSpPr/>
          <p:nvPr/>
        </p:nvSpPr>
        <p:spPr>
          <a:xfrm rot="5400000">
            <a:off x="4425944" y="5053661"/>
            <a:ext cx="373255" cy="275113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3032-DADE-5E4C-8BDB-CE36BE862821}"/>
              </a:ext>
            </a:extLst>
          </p:cNvPr>
          <p:cNvSpPr txBox="1"/>
          <p:nvPr/>
        </p:nvSpPr>
        <p:spPr>
          <a:xfrm>
            <a:off x="5469908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合法网络路径集合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D3C59-81AE-0248-91BC-D73139F5A582}"/>
              </a:ext>
            </a:extLst>
          </p:cNvPr>
          <p:cNvSpPr txBox="1"/>
          <p:nvPr/>
        </p:nvSpPr>
        <p:spPr>
          <a:xfrm>
            <a:off x="7977917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合法网络路径数量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2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8" grpId="0"/>
      <p:bldP spid="6" grpId="0" animBg="1"/>
      <p:bldP spid="10" grpId="0" animBg="1"/>
      <p:bldP spid="11" grpId="0" animBg="1"/>
      <p:bldP spid="7" grpId="0"/>
      <p:bldP spid="13" grpId="0"/>
      <p:bldP spid="14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6F3-C3F0-E848-A668-090D0BE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5B69-2BBD-C143-8BEC-CEBD185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C4C5-0DB7-5444-BADF-6E59E8580103}"/>
              </a:ext>
            </a:extLst>
          </p:cNvPr>
          <p:cNvSpPr txBox="1"/>
          <p:nvPr/>
        </p:nvSpPr>
        <p:spPr>
          <a:xfrm>
            <a:off x="919393" y="2301001"/>
            <a:ext cx="414790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dstIP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10.0.0.0/23,</a:t>
            </a:r>
            <a:r>
              <a:rPr lang="zh-CN" altLang="en-US" dirty="0"/>
              <a:t> </a:t>
            </a:r>
            <a:r>
              <a:rPr lang="en-US" altLang="zh-CN" dirty="0"/>
              <a:t>[S],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loop_free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"exist</a:t>
            </a:r>
            <a:r>
              <a:rPr lang="zh-CN" altLang="en-US" dirty="0"/>
              <a:t> </a:t>
            </a:r>
            <a:r>
              <a:rPr lang="en-US" altLang="zh-CN" dirty="0"/>
              <a:t>&gt;=1")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0DB11-A198-6F4C-8DE6-978343041A4D}"/>
              </a:ext>
            </a:extLst>
          </p:cNvPr>
          <p:cNvSpPr txBox="1"/>
          <p:nvPr/>
        </p:nvSpPr>
        <p:spPr>
          <a:xfrm>
            <a:off x="838200" y="15889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6948-0A22-9E4E-B8BA-4A8CBD608A18}"/>
              </a:ext>
            </a:extLst>
          </p:cNvPr>
          <p:cNvSpPr txBox="1"/>
          <p:nvPr/>
        </p:nvSpPr>
        <p:spPr>
          <a:xfrm>
            <a:off x="877639" y="36883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C31728A-B0ED-8B4D-A978-50306010D282}"/>
              </a:ext>
            </a:extLst>
          </p:cNvPr>
          <p:cNvSpPr/>
          <p:nvPr/>
        </p:nvSpPr>
        <p:spPr>
          <a:xfrm>
            <a:off x="5110145" y="3487431"/>
            <a:ext cx="686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9955B8-6A07-BF41-8DA6-DD544FE7C351}"/>
              </a:ext>
            </a:extLst>
          </p:cNvPr>
          <p:cNvGrpSpPr/>
          <p:nvPr/>
        </p:nvGrpSpPr>
        <p:grpSpPr>
          <a:xfrm>
            <a:off x="5962103" y="2472120"/>
            <a:ext cx="5513508" cy="3905750"/>
            <a:chOff x="4894606" y="788422"/>
            <a:chExt cx="7255441" cy="5160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2726EF-B486-1341-8DD8-29CED2646F0A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S1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09FBB3-80C4-1D4B-987E-6821810F82DD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859436-7297-E541-8BFF-931B5292D2AD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F98416-A001-4241-B098-02A5652A2016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F47D3-082C-9844-B178-EE3E9739D24F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BC630C-8D94-7040-82D2-2F2CB5841A0A}"/>
                </a:ext>
              </a:extLst>
            </p:cNvPr>
            <p:cNvCxnSpPr>
              <a:cxnSpLocks/>
              <a:stCxn id="29" idx="6"/>
              <a:endCxn id="54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EC9ED4-208F-9F4B-942F-EDC2F373DF6A}"/>
                </a:ext>
              </a:extLst>
            </p:cNvPr>
            <p:cNvCxnSpPr>
              <a:cxnSpLocks/>
              <a:stCxn id="54" idx="7"/>
              <a:endCxn id="30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03B0B2-61D4-E54D-A480-ED748D6A1FC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3B8B0F-E87C-A944-BC76-1FE1ABBCCA0C}"/>
                </a:ext>
              </a:extLst>
            </p:cNvPr>
            <p:cNvCxnSpPr>
              <a:cxnSpLocks/>
              <a:stCxn id="30" idx="5"/>
              <a:endCxn id="58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7CFB82-014A-EF48-83D9-BA25F66D0864}"/>
                </a:ext>
              </a:extLst>
            </p:cNvPr>
            <p:cNvCxnSpPr>
              <a:cxnSpLocks/>
              <a:stCxn id="31" idx="6"/>
              <a:endCxn id="63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E450BD-C813-874A-A4B2-5C8E2A4C0A21}"/>
                </a:ext>
              </a:extLst>
            </p:cNvPr>
            <p:cNvCxnSpPr>
              <a:cxnSpLocks/>
              <a:stCxn id="59" idx="2"/>
              <a:endCxn id="33" idx="0"/>
            </p:cNvCxnSpPr>
            <p:nvPr/>
          </p:nvCxnSpPr>
          <p:spPr>
            <a:xfrm flipH="1">
              <a:off x="10021122" y="2836992"/>
              <a:ext cx="37161" cy="78712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9C03FE-9B6A-8E44-A0E1-F9B579FC8D7A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1EBC4B-1FD0-6A4A-8252-E77A07CD0897}"/>
                </a:ext>
              </a:extLst>
            </p:cNvPr>
            <p:cNvCxnSpPr>
              <a:cxnSpLocks/>
              <a:stCxn id="56" idx="4"/>
              <a:endCxn id="32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61131-65FC-944B-93C4-0FA68C60E348}"/>
                </a:ext>
              </a:extLst>
            </p:cNvPr>
            <p:cNvCxnSpPr>
              <a:cxnSpLocks/>
              <a:stCxn id="56" idx="6"/>
              <a:endCxn id="33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3A0D5-647F-6741-A071-29C2C1986943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D68081-4E65-DA47-8BCF-E1A23C951C5A}"/>
                </a:ext>
              </a:extLst>
            </p:cNvPr>
            <p:cNvCxnSpPr>
              <a:cxnSpLocks/>
              <a:stCxn id="63" idx="4"/>
              <a:endCxn id="6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CF54D2-6963-7B4A-8AEC-66393C6CCCC2}"/>
                </a:ext>
              </a:extLst>
            </p:cNvPr>
            <p:cNvCxnSpPr>
              <a:cxnSpLocks/>
              <a:stCxn id="56" idx="5"/>
              <a:endCxn id="6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13AAD-D622-0245-8F3B-DE4C45EA0E0E}"/>
                </a:ext>
              </a:extLst>
            </p:cNvPr>
            <p:cNvCxnSpPr>
              <a:cxnSpLocks/>
              <a:stCxn id="33" idx="5"/>
              <a:endCxn id="6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014E01-581E-2A43-9C67-87028244692F}"/>
                </a:ext>
              </a:extLst>
            </p:cNvPr>
            <p:cNvCxnSpPr>
              <a:cxnSpLocks/>
              <a:stCxn id="32" idx="6"/>
              <a:endCxn id="33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E389D-EB49-014E-AA3C-E8A91EBCCAB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4FC5E6-9FE6-D54D-929E-10777EB585CF}"/>
                </a:ext>
              </a:extLst>
            </p:cNvPr>
            <p:cNvGrpSpPr/>
            <p:nvPr/>
          </p:nvGrpSpPr>
          <p:grpSpPr>
            <a:xfrm>
              <a:off x="11238341" y="2082419"/>
              <a:ext cx="911706" cy="723345"/>
              <a:chOff x="9422064" y="2337433"/>
              <a:chExt cx="911706" cy="7233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F98D15-190E-884D-AF8A-602E01D0AF81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61DEB64-5F3C-384A-8848-D4B389A3D1D3}"/>
                  </a:ext>
                </a:extLst>
              </p:cNvPr>
              <p:cNvSpPr txBox="1"/>
              <p:nvPr/>
            </p:nvSpPr>
            <p:spPr>
              <a:xfrm>
                <a:off x="9422064" y="236946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W2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A5A100-1368-1B44-8684-DDB2A5A202E2}"/>
                </a:ext>
              </a:extLst>
            </p:cNvPr>
            <p:cNvGrpSpPr/>
            <p:nvPr/>
          </p:nvGrpSpPr>
          <p:grpSpPr>
            <a:xfrm>
              <a:off x="11259101" y="5220816"/>
              <a:ext cx="797069" cy="728148"/>
              <a:chOff x="9453450" y="4422160"/>
              <a:chExt cx="797069" cy="728148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619C25-9F65-EB47-A003-266A92CDC687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44F0E9-D6F1-B949-B610-43897789AEEA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854B5D-6EF5-094E-AB71-90DEB247B87E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80921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D1</a:t>
                </a:r>
                <a:endParaRPr lang="en-US" sz="2800" b="1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B98AA6-621C-6645-9635-F23E359C0829}"/>
                </a:ext>
              </a:extLst>
            </p:cNvPr>
            <p:cNvGrpSpPr/>
            <p:nvPr/>
          </p:nvGrpSpPr>
          <p:grpSpPr>
            <a:xfrm>
              <a:off x="9602429" y="2081873"/>
              <a:ext cx="911706" cy="755119"/>
              <a:chOff x="8400107" y="2337063"/>
              <a:chExt cx="911706" cy="75511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9F3C45-C0F3-4E4E-858A-5099D8497136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5CB284-E4F8-2648-B459-140D8A5CC073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1</a:t>
                </a:r>
                <a:endParaRPr lang="en-US" sz="2800" b="1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A03CC4-77F9-6248-8DB9-08141147A64A}"/>
                </a:ext>
              </a:extLst>
            </p:cNvPr>
            <p:cNvGrpSpPr/>
            <p:nvPr/>
          </p:nvGrpSpPr>
          <p:grpSpPr>
            <a:xfrm>
              <a:off x="7753478" y="3622852"/>
              <a:ext cx="911706" cy="726580"/>
              <a:chOff x="7174724" y="3267308"/>
              <a:chExt cx="911706" cy="72658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06108D-9ED7-3144-AD75-5093A914478D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4649A6-1F57-8841-8256-34ECEC629EC5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3</a:t>
                </a:r>
                <a:endParaRPr lang="en-US" sz="28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EFE551-1E6E-3C41-8F76-E341BC4FBD42}"/>
                </a:ext>
              </a:extLst>
            </p:cNvPr>
            <p:cNvGrpSpPr/>
            <p:nvPr/>
          </p:nvGrpSpPr>
          <p:grpSpPr>
            <a:xfrm>
              <a:off x="6735045" y="2129920"/>
              <a:ext cx="804507" cy="737633"/>
              <a:chOff x="6386132" y="2337063"/>
              <a:chExt cx="804507" cy="7376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771282-3452-B843-A395-3D39CBC65F9C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216B82A-5619-8D4B-9BC4-69AB069257F6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70373" cy="69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A037FE-C7C2-9447-BA5A-C26C9DCDFE3A}"/>
              </a:ext>
            </a:extLst>
          </p:cNvPr>
          <p:cNvGrpSpPr/>
          <p:nvPr/>
        </p:nvGrpSpPr>
        <p:grpSpPr>
          <a:xfrm>
            <a:off x="919393" y="4273121"/>
            <a:ext cx="4218863" cy="1515763"/>
            <a:chOff x="139065" y="3653620"/>
            <a:chExt cx="9865116" cy="2636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D0F865-6D11-AC47-8DC8-A26A9FAB7C04}"/>
                </a:ext>
              </a:extLst>
            </p:cNvPr>
            <p:cNvGrpSpPr/>
            <p:nvPr/>
          </p:nvGrpSpPr>
          <p:grpSpPr>
            <a:xfrm>
              <a:off x="139065" y="3997291"/>
              <a:ext cx="9865116" cy="2292930"/>
              <a:chOff x="231665" y="3997291"/>
              <a:chExt cx="9865116" cy="22929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D9B824-0918-594D-BD45-B9A9C09D999D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2CAD3A-347C-D447-91A6-BB3B4726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FE17E4B-86BB-474A-8FCB-9A9F54A2F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6B322EE-F674-034F-8D92-A428FC081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CA22F-8F8F-F440-AB34-A708D124F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9C3F02D-9769-D044-8230-4F7FCCCFB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A7382E-9684-C740-9F50-43EA8B524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5EE16313-17FB-CF40-B5EE-A8DD2CBA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E74938-7381-CF47-B3B3-6CD340B8B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F4DCF1-19A8-364D-AF9D-B3A33AFF6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3FB3E5F-923A-6D40-89D0-50097070A7A0}"/>
                  </a:ext>
                </a:extLst>
              </p:cNvPr>
              <p:cNvSpPr/>
              <p:nvPr/>
            </p:nvSpPr>
            <p:spPr>
              <a:xfrm>
                <a:off x="7089848" y="5647785"/>
                <a:ext cx="3006933" cy="642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E80AB9D-59F3-4840-925E-D27B3491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66E20DB-02AD-1C40-A2A4-CF291765483B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3A6F0-F667-6B40-B935-B4B8A0616C5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1664E0-E9CE-9F40-8C55-6A7671C38F7E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00965B7-62B4-074E-847F-7CAD6C4D771A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DF929B-5445-8749-A53A-13522F65910B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59EC1A-F6CB-B54B-B202-7E7886E69D7B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537664-C548-F548-A5DF-9615535E36B1}"/>
              </a:ext>
            </a:extLst>
          </p:cNvPr>
          <p:cNvSpPr txBox="1"/>
          <p:nvPr/>
        </p:nvSpPr>
        <p:spPr>
          <a:xfrm>
            <a:off x="6131018" y="1556029"/>
            <a:ext cx="534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包含拓扑中全部合法路径的有向无环图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73E22E-1324-D144-8884-B7D19695A541}"/>
              </a:ext>
            </a:extLst>
          </p:cNvPr>
          <p:cNvSpPr txBox="1"/>
          <p:nvPr/>
        </p:nvSpPr>
        <p:spPr>
          <a:xfrm>
            <a:off x="1926915" y="3050745"/>
            <a:ext cx="342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X</a:t>
            </a:r>
            <a:r>
              <a:rPr lang="zh-CN" altLang="en-US" sz="3200" b="1" dirty="0"/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DFA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乘法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0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38"/>
            <a:ext cx="10515600" cy="4486275"/>
          </a:xfrm>
        </p:spPr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子任务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每个节点计算数据平面中该节点抵达目的地节点的合法路径数量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反向传递计数结果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设备子任务分配与协同验证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26B2C0A-B819-C742-827A-E3867B4A6704}"/>
              </a:ext>
            </a:extLst>
          </p:cNvPr>
          <p:cNvSpPr/>
          <p:nvPr/>
        </p:nvSpPr>
        <p:spPr>
          <a:xfrm>
            <a:off x="4399981" y="4138481"/>
            <a:ext cx="1829873" cy="11768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EE01-EE62-EA45-95BF-87AF60D36939}"/>
              </a:ext>
            </a:extLst>
          </p:cNvPr>
          <p:cNvSpPr txBox="1"/>
          <p:nvPr/>
        </p:nvSpPr>
        <p:spPr>
          <a:xfrm>
            <a:off x="4522790" y="4856641"/>
            <a:ext cx="1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发现错误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E8BC17-7AA9-2C49-A80A-C6AAFCDDE0DD}"/>
              </a:ext>
            </a:extLst>
          </p:cNvPr>
          <p:cNvSpPr/>
          <p:nvPr/>
        </p:nvSpPr>
        <p:spPr>
          <a:xfrm>
            <a:off x="639562" y="5188143"/>
            <a:ext cx="3813210" cy="7450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C522C-2A4C-B341-B7A8-3FF91CB4293B}"/>
              </a:ext>
            </a:extLst>
          </p:cNvPr>
          <p:cNvSpPr/>
          <p:nvPr/>
        </p:nvSpPr>
        <p:spPr>
          <a:xfrm>
            <a:off x="639562" y="5962315"/>
            <a:ext cx="3813210" cy="7591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62" grpId="0" animBg="1"/>
      <p:bldP spid="63" grpId="0"/>
      <p:bldP spid="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8"/>
            <a:ext cx="10515600" cy="4486275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发生变化时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设备对应节点的子任务更新自身结果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进行反向验证消息传递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A41CCC3-0227-AB42-B600-A316AC49F733}"/>
              </a:ext>
            </a:extLst>
          </p:cNvPr>
          <p:cNvSpPr/>
          <p:nvPr/>
        </p:nvSpPr>
        <p:spPr>
          <a:xfrm>
            <a:off x="2476499" y="4767843"/>
            <a:ext cx="1930997" cy="3399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fwd</a:t>
            </a:r>
            <a:r>
              <a:rPr lang="en-US" altLang="zh-CN" dirty="0">
                <a:solidFill>
                  <a:schemeClr val="bg1"/>
                </a:solidFill>
              </a:rPr>
              <a:t>(ALL,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{W})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CD0D5-A6A5-FE48-B346-C2EB3F9EF684}"/>
              </a:ext>
            </a:extLst>
          </p:cNvPr>
          <p:cNvSpPr txBox="1"/>
          <p:nvPr/>
        </p:nvSpPr>
        <p:spPr>
          <a:xfrm>
            <a:off x="7155182" y="3234753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F5DDFD-C177-6246-BA6E-301C2AF2B2E0}"/>
              </a:ext>
            </a:extLst>
          </p:cNvPr>
          <p:cNvSpPr txBox="1"/>
          <p:nvPr/>
        </p:nvSpPr>
        <p:spPr>
          <a:xfrm>
            <a:off x="8252347" y="624791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0)]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BC06E-FABF-0F4D-AD5C-31D8C15AEB3C}"/>
              </a:ext>
            </a:extLst>
          </p:cNvPr>
          <p:cNvCxnSpPr>
            <a:cxnSpLocks/>
          </p:cNvCxnSpPr>
          <p:nvPr/>
        </p:nvCxnSpPr>
        <p:spPr>
          <a:xfrm>
            <a:off x="7401222" y="2446100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17B5C9-1307-E541-BEB9-0B36682B72AD}"/>
              </a:ext>
            </a:extLst>
          </p:cNvPr>
          <p:cNvCxnSpPr>
            <a:cxnSpLocks/>
          </p:cNvCxnSpPr>
          <p:nvPr/>
        </p:nvCxnSpPr>
        <p:spPr>
          <a:xfrm>
            <a:off x="7074369" y="5835791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C19FE7-B6BE-BE4A-89D8-6A4D1285A389}"/>
              </a:ext>
            </a:extLst>
          </p:cNvPr>
          <p:cNvSpPr txBox="1"/>
          <p:nvPr/>
        </p:nvSpPr>
        <p:spPr>
          <a:xfrm>
            <a:off x="6412730" y="3673550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A1F588-2DDF-9547-BD9F-326071D02619}"/>
              </a:ext>
            </a:extLst>
          </p:cNvPr>
          <p:cNvCxnSpPr>
            <a:cxnSpLocks/>
          </p:cNvCxnSpPr>
          <p:nvPr/>
        </p:nvCxnSpPr>
        <p:spPr>
          <a:xfrm>
            <a:off x="5614104" y="2979169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0489C2-C690-3A45-B906-14A3156CD819}"/>
              </a:ext>
            </a:extLst>
          </p:cNvPr>
          <p:cNvCxnSpPr>
            <a:cxnSpLocks/>
          </p:cNvCxnSpPr>
          <p:nvPr/>
        </p:nvCxnSpPr>
        <p:spPr>
          <a:xfrm>
            <a:off x="5671514" y="3302342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34135E-164D-304F-8ACD-7613B93CFA1F}"/>
              </a:ext>
            </a:extLst>
          </p:cNvPr>
          <p:cNvSpPr txBox="1"/>
          <p:nvPr/>
        </p:nvSpPr>
        <p:spPr>
          <a:xfrm>
            <a:off x="4678412" y="315852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4E21C8-D597-6149-A346-817386138987}"/>
              </a:ext>
            </a:extLst>
          </p:cNvPr>
          <p:cNvCxnSpPr>
            <a:cxnSpLocks/>
          </p:cNvCxnSpPr>
          <p:nvPr/>
        </p:nvCxnSpPr>
        <p:spPr>
          <a:xfrm>
            <a:off x="4814092" y="4367927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1AE27F-72A5-7247-9701-95C0AFE21196}"/>
              </a:ext>
            </a:extLst>
          </p:cNvPr>
          <p:cNvCxnSpPr>
            <a:cxnSpLocks/>
          </p:cNvCxnSpPr>
          <p:nvPr/>
        </p:nvCxnSpPr>
        <p:spPr>
          <a:xfrm>
            <a:off x="4871502" y="4691100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4" grpId="0" animBg="1"/>
      <p:bldP spid="85" grpId="0" animBg="1"/>
      <p:bldP spid="88" grpId="0" animBg="1"/>
      <p:bldP spid="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82F-5AF4-AF41-B5D4-AEEE7B6D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系统拓展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16E-1210-A345-AB81-1CE73D62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支持拥有报头转换操作的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设备子任务数据包空间订阅机制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ssage-free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全部路径可用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任意一台设备子任务验证报错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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网络出错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   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Microsoft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RCDC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[SIGCOMM'19]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成为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ral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的特例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容错不变量验证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预计算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Fau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lt-tolerant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混合部署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容器化服务器互联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跨地域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跨管理域验证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安全多方计算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A41A-3C40-5E48-9737-35F8A47C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AB79E-DBD7-A64E-843C-B3558E8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95494"/>
            <a:ext cx="6276278" cy="343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00701-FD49-4D4D-9342-AE578C92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3C0B-4C6A-3A41-A7A8-24C198C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~8K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设备自验证器可运行于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运行要求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JRE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https://github.com/sonic-net/SONiC/pull/948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7E7D-5C74-C24B-8B24-863DC203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计算机网络发展趋势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规模快速增长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设备复杂异构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网络故障频繁发生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造成巨大损失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ED89-E0B1-B142-A059-1A8C9E3A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功能展示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4FC-4935-A644-9CD6-2E1B2D5E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小型实验网络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Mellanox,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Edgecore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whitebox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经停可达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(running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example)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多网关入口一致性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全最短路可用性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展示视频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http://distributeddpvdemo.tech/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CC87-27E3-0142-B2F6-263C89A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903A3-7543-864E-B735-4FAADA9789ED}"/>
              </a:ext>
            </a:extLst>
          </p:cNvPr>
          <p:cNvGrpSpPr/>
          <p:nvPr/>
        </p:nvGrpSpPr>
        <p:grpSpPr>
          <a:xfrm>
            <a:off x="5618088" y="2771286"/>
            <a:ext cx="5985024" cy="1651489"/>
            <a:chOff x="139065" y="3653620"/>
            <a:chExt cx="8207731" cy="25267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D3DB21-7D42-5940-9C67-017A7321958E}"/>
                </a:ext>
              </a:extLst>
            </p:cNvPr>
            <p:cNvGrpSpPr/>
            <p:nvPr/>
          </p:nvGrpSpPr>
          <p:grpSpPr>
            <a:xfrm>
              <a:off x="139065" y="3997291"/>
              <a:ext cx="7593173" cy="1823070"/>
              <a:chOff x="787250" y="2643053"/>
              <a:chExt cx="7593173" cy="182307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ED58A2-E103-8C4C-809D-7727452E8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325" y="3612923"/>
                <a:ext cx="1303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DF19E-1503-A146-B8CD-6331F066AF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D4D5B88-0DD9-BA4F-9BD5-06E7EBF4E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3DD09-6CA0-7D4F-AAE1-47FCF482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4F1B8C-A8F0-7142-9610-4B575A30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05F43D-9A88-534B-AFC1-32BA45D6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87624-EA2A-3F4E-BEA6-934221BE01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4EBB2C-0F6E-8944-A5FD-FF8461DF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BB70E9-3848-CA4C-9A63-C8D647171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50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E2FBE0-71DF-6847-9329-E9A4FFF80C6A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DBF9B4-8B57-5F48-A7B4-3005FA2F1E39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D7DF-A38C-1A49-A212-E73F4DB404BA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408313-AF36-3E46-98B5-E272E60DB23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D8A4C-5932-7245-9493-1AE401B693EF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0FB21-CC4C-AC43-9433-4E45A1C70B14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0C1-0278-014D-8B8D-EB0132B9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实验网络复现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拓扑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Mellanox,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P4,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Edgecore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whitebox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交换机之间注入地域传播延迟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(propagation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latency)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数据平面数据集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快照全数据面验证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0.99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秒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含传播延迟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完成全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s-t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点对的无环，无黑洞，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x+2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跳可达性验证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增量验证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10,000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条数据平面更新，每次更新验证一次，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5.42ms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内完成验证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ADEC-EA7E-E349-972A-D78FBC6B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FF-F89D-274F-AFEF-69B9AB83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ED94-BA1A-1045-B01D-351985F3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7" y="1825625"/>
            <a:ext cx="5526974" cy="4351338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覆盖校园网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园区数据中心网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广域网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个经典集中式数据平面验证工具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eriflow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Deltanet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AP[ICNP'13],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APKeep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9703-67CC-6D49-99A4-2E31568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2567-3894-7549-BD03-64A640DC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825625"/>
            <a:ext cx="6012114" cy="40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：快照全数据面验证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44617-D0E1-754C-B840-9F2CEE42D2B5}"/>
              </a:ext>
            </a:extLst>
          </p:cNvPr>
          <p:cNvSpPr txBox="1"/>
          <p:nvPr/>
        </p:nvSpPr>
        <p:spPr>
          <a:xfrm>
            <a:off x="3879695" y="5261517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Snapshot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dirty="0"/>
              <a:t>seconds)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8F56-4D63-3B4B-9F45-87D31DA7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" y="1690688"/>
            <a:ext cx="10847923" cy="3445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1250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10,000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次增量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ECB17-44ED-2049-AAD8-C446004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3" y="1539100"/>
            <a:ext cx="10620334" cy="37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10F0D-A1FF-AC44-904F-CBD564E6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98" y="2327298"/>
            <a:ext cx="3742817" cy="20571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D3111-4BD1-CC48-9C8F-793F4361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54" y="2330870"/>
            <a:ext cx="3752850" cy="205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50D20-E0D5-4B47-A894-993F5E0E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871" y="4384488"/>
            <a:ext cx="4312688" cy="2425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初始化开销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设备处理本地全部</a:t>
                </a:r>
                <a:r>
                  <a:rPr lang="en-US" altLang="ja-JP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FIB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计算等价类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0.48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1.5s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内完成初始化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9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验证消息处理开销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32MB,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的验证消息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内完成处理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5686B-32DD-B24C-8333-DCE53404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78" y="2351586"/>
            <a:ext cx="3575521" cy="1939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C2AD9-BD9C-B642-BE43-6426FB89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50" y="4629149"/>
            <a:ext cx="3477141" cy="1850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3D994-442E-4146-8597-BA1FD607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00" y="2351586"/>
            <a:ext cx="3535300" cy="1939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09C3A8-36B5-8D43-A4FA-AB00A347C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88" y="4629149"/>
            <a:ext cx="3488500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10759634" cy="538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对比集中式数据平面验证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分布式设计；拓展性好；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；网内验证、快速响应；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基本元素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声明式验证规范语言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设备开销测试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快速数据平面网内自检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HotNets'22,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SIGCOMM'23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原型开源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https://arxiv.org/abs/2205.07808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互动式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https://distributeddpchecking.com:8443/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184F-6790-704E-B303-69A4489C4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D82AB-E33D-5649-89CB-26A46DA7AC4A}"/>
              </a:ext>
            </a:extLst>
          </p:cNvPr>
          <p:cNvSpPr txBox="1"/>
          <p:nvPr/>
        </p:nvSpPr>
        <p:spPr>
          <a:xfrm>
            <a:off x="6096000" y="570016"/>
            <a:ext cx="385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想更多了解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请微信或邮件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qiaoxiang@xmu.edu.cn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85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[SIGCOMM'23]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[APNet'23]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3327091" y="5759601"/>
            <a:ext cx="2225019" cy="840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9975" cy="4351338"/>
          </a:xfrm>
        </p:spPr>
        <p:txBody>
          <a:bodyPr lIns="90000">
            <a:no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ExSPAN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[SIGMOD'10],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Y!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[SIGCOMM'14],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DiffProv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需重新实现网络协议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[arXiv'22]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sweeper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计算最小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修正集合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作为故障根因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缺乏解释性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难以理解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可达性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当且仅当安全策略允许时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两台设备间可建立连接并传输数据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安全策略允许下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两台设备间的数据传输不应出现路由环路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黑洞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不同租户间的虚拟内网间不可互联通信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路径限制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两台设备间的路径需要以特定顺序途径一系列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路径一致性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相同的外网流量从不同网关进入网络时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应满足相同的可达性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2505694" y="2511480"/>
            <a:ext cx="7707085" cy="21236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判定网络转发行为是否满足</a:t>
            </a:r>
            <a:endParaRPr lang="en-US" altLang="ja-JP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预设的网络正确性要求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252" cy="4351338"/>
          </a:xfrm>
        </p:spPr>
        <p:txBody>
          <a:bodyPr lIns="90000"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MetaProvenance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且需重新实现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基于抽象图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[SOSP'17]</a:t>
            </a: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将网络配置转化为抽象图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并以此为基础构建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xSAT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问题求解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抽象图表达能力有限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等灵活配置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通过路由协议信息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捕获不同设备路由计算的因果关系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将分布式路由计算转换为集中式串行程序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31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2B4C13-B86E-1240-99BA-FEED64FCB0A7}"/>
              </a:ext>
            </a:extLst>
          </p:cNvPr>
          <p:cNvGrpSpPr/>
          <p:nvPr/>
        </p:nvGrpSpPr>
        <p:grpSpPr>
          <a:xfrm>
            <a:off x="7939235" y="1932594"/>
            <a:ext cx="702450" cy="1188808"/>
            <a:chOff x="8918370" y="1913223"/>
            <a:chExt cx="366044" cy="6280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A24014-04CF-B84C-9C3E-EF3AC5A9D883}"/>
                </a:ext>
              </a:extLst>
            </p:cNvPr>
            <p:cNvGrpSpPr/>
            <p:nvPr/>
          </p:nvGrpSpPr>
          <p:grpSpPr>
            <a:xfrm>
              <a:off x="8918370" y="1913223"/>
              <a:ext cx="280617" cy="628098"/>
              <a:chOff x="7970324" y="2423862"/>
              <a:chExt cx="280617" cy="628098"/>
            </a:xfrm>
            <a:solidFill>
              <a:schemeClr val="accent2"/>
            </a:solidFill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9C48280-BD1E-4241-8E2C-F264CE8ED4E9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8157144" y="2423862"/>
                <a:ext cx="0" cy="229339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EE416B-B3DA-C44B-9BB0-2E5319122FAE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47C7B4-5C16-494E-A80D-FE370349E82B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7970324" y="2815549"/>
                <a:ext cx="120495" cy="23641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376C3-0DE6-7D40-93AA-D2E77DC1C5B0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71514" y="2304910"/>
              <a:ext cx="112900" cy="236411"/>
            </a:xfrm>
            <a:prstGeom prst="straightConnector1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ABF337-650B-3D47-B6F0-48D1B35A2334}"/>
              </a:ext>
            </a:extLst>
          </p:cNvPr>
          <p:cNvGrpSpPr/>
          <p:nvPr/>
        </p:nvGrpSpPr>
        <p:grpSpPr>
          <a:xfrm>
            <a:off x="9073257" y="1915949"/>
            <a:ext cx="360000" cy="1245039"/>
            <a:chOff x="8063346" y="2434442"/>
            <a:chExt cx="171604" cy="617518"/>
          </a:xfrm>
          <a:solidFill>
            <a:schemeClr val="accent4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1C67C7-C075-414F-9B16-C5504EE553E8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F2F13-ADA3-5A47-AACA-87D614E4A7F8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128A99-5196-AC4E-94CB-B942FA09C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3C0A7-5BC3-B04B-A4E1-3CAC326B7283}"/>
              </a:ext>
            </a:extLst>
          </p:cNvPr>
          <p:cNvGrpSpPr/>
          <p:nvPr/>
        </p:nvGrpSpPr>
        <p:grpSpPr>
          <a:xfrm>
            <a:off x="7162238" y="1914491"/>
            <a:ext cx="360000" cy="1245039"/>
            <a:chOff x="8063346" y="2434442"/>
            <a:chExt cx="171604" cy="617518"/>
          </a:xfrm>
          <a:solidFill>
            <a:schemeClr val="accent5"/>
          </a:solidFill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04A086-E81E-1F45-A8BE-257A4A8E821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7569F1-6ADA-4746-9BA3-D99757742CC7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A0FCDB-2E26-274A-9AE6-CCF8496ED1C5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78105-36C6-2A4D-A600-E3DB0B0169E0}"/>
              </a:ext>
            </a:extLst>
          </p:cNvPr>
          <p:cNvGrpSpPr/>
          <p:nvPr/>
        </p:nvGrpSpPr>
        <p:grpSpPr>
          <a:xfrm>
            <a:off x="9975837" y="2066309"/>
            <a:ext cx="1377963" cy="631631"/>
            <a:chOff x="10319225" y="2493820"/>
            <a:chExt cx="1377963" cy="6316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7D191-6F07-CB4A-B011-651262E3C61C}"/>
                </a:ext>
              </a:extLst>
            </p:cNvPr>
            <p:cNvGrpSpPr/>
            <p:nvPr/>
          </p:nvGrpSpPr>
          <p:grpSpPr>
            <a:xfrm>
              <a:off x="10319225" y="2493820"/>
              <a:ext cx="1377963" cy="631631"/>
              <a:chOff x="10107118" y="2166506"/>
              <a:chExt cx="1377963" cy="6316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A7E3E1-47EC-8743-8BEF-2819D9446B47}"/>
                  </a:ext>
                </a:extLst>
              </p:cNvPr>
              <p:cNvGrpSpPr/>
              <p:nvPr/>
            </p:nvGrpSpPr>
            <p:grpSpPr>
              <a:xfrm>
                <a:off x="10107118" y="2166506"/>
                <a:ext cx="1377963" cy="631631"/>
                <a:chOff x="10107118" y="2166506"/>
                <a:chExt cx="1377963" cy="631631"/>
              </a:xfrm>
              <a:solidFill>
                <a:schemeClr val="accent6"/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89E0D05-3DE2-FB4B-95A5-BC0199C885B9}"/>
                    </a:ext>
                  </a:extLst>
                </p:cNvPr>
                <p:cNvGrpSpPr/>
                <p:nvPr/>
              </p:nvGrpSpPr>
              <p:grpSpPr>
                <a:xfrm>
                  <a:off x="10107118" y="2166506"/>
                  <a:ext cx="1377963" cy="631631"/>
                  <a:chOff x="8063807" y="2530613"/>
                  <a:chExt cx="656845" cy="313278"/>
                </a:xfrm>
                <a:grpFill/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ED4C4B4D-03E7-F345-BAB2-C3010CA16C7C}"/>
                      </a:ext>
                    </a:extLst>
                  </p:cNvPr>
                  <p:cNvCxnSpPr>
                    <a:cxnSpLocks/>
                    <a:endCxn id="50" idx="0"/>
                  </p:cNvCxnSpPr>
                  <p:nvPr/>
                </p:nvCxnSpPr>
                <p:spPr>
                  <a:xfrm>
                    <a:off x="8149609" y="2530613"/>
                    <a:ext cx="0" cy="1347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7366879-7DA4-B144-81A0-2FEE190DCC56}"/>
                      </a:ext>
                    </a:extLst>
                  </p:cNvPr>
                  <p:cNvSpPr/>
                  <p:nvPr/>
                </p:nvSpPr>
                <p:spPr>
                  <a:xfrm>
                    <a:off x="8063807" y="2665337"/>
                    <a:ext cx="171604" cy="1785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4A96C8-11D7-FD4A-8BC6-7B08D830699D}"/>
                      </a:ext>
                    </a:extLst>
                  </p:cNvPr>
                  <p:cNvCxnSpPr>
                    <a:cxnSpLocks/>
                    <a:stCxn id="52" idx="6"/>
                  </p:cNvCxnSpPr>
                  <p:nvPr/>
                </p:nvCxnSpPr>
                <p:spPr>
                  <a:xfrm>
                    <a:off x="8575665" y="2754613"/>
                    <a:ext cx="144987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F0DF8B3-0598-DD40-9858-F9AEF31A2939}"/>
                    </a:ext>
                  </a:extLst>
                </p:cNvPr>
                <p:cNvSpPr/>
                <p:nvPr/>
              </p:nvSpPr>
              <p:spPr>
                <a:xfrm>
                  <a:off x="10820925" y="2438132"/>
                  <a:ext cx="360000" cy="36000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71EDF6D-B4F6-6048-BEF2-C5B4CFCED9B2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0467128" y="2618132"/>
                <a:ext cx="353797" cy="2"/>
              </a:xfrm>
              <a:prstGeom prst="straightConnector1">
                <a:avLst/>
              </a:prstGeom>
              <a:solidFill>
                <a:schemeClr val="accent4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E922D1-E43A-2048-A5F7-80274E3C847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11213032" y="2493820"/>
              <a:ext cx="8773" cy="271626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8E0CC9-BFE0-6844-92AB-1EFA0EC96EC7}"/>
              </a:ext>
            </a:extLst>
          </p:cNvPr>
          <p:cNvGrpSpPr/>
          <p:nvPr/>
        </p:nvGrpSpPr>
        <p:grpSpPr>
          <a:xfrm>
            <a:off x="8170471" y="3428680"/>
            <a:ext cx="1465546" cy="2400794"/>
            <a:chOff x="8170471" y="3428680"/>
            <a:chExt cx="1465546" cy="240079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98E2F26-62DD-5148-9DB3-D5B8DBE9087A}"/>
                </a:ext>
              </a:extLst>
            </p:cNvPr>
            <p:cNvGrpSpPr/>
            <p:nvPr/>
          </p:nvGrpSpPr>
          <p:grpSpPr>
            <a:xfrm>
              <a:off x="8433350" y="3428680"/>
              <a:ext cx="702450" cy="1188808"/>
              <a:chOff x="8918370" y="1913223"/>
              <a:chExt cx="366044" cy="6280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F1ACA7F-40FA-1A40-8E77-87E777858E76}"/>
                  </a:ext>
                </a:extLst>
              </p:cNvPr>
              <p:cNvGrpSpPr/>
              <p:nvPr/>
            </p:nvGrpSpPr>
            <p:grpSpPr>
              <a:xfrm>
                <a:off x="8918370" y="1913223"/>
                <a:ext cx="280617" cy="628098"/>
                <a:chOff x="7970324" y="2423862"/>
                <a:chExt cx="280617" cy="628098"/>
              </a:xfrm>
              <a:solidFill>
                <a:schemeClr val="accent2"/>
              </a:solidFill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0B1CAF2-9E3F-8E42-833A-1BC5756DD826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>
                  <a:off x="8157144" y="2423862"/>
                  <a:ext cx="0" cy="229339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4514F8-1E58-4245-86D4-C0F88CD62EB5}"/>
                    </a:ext>
                  </a:extLst>
                </p:cNvPr>
                <p:cNvSpPr/>
                <p:nvPr/>
              </p:nvSpPr>
              <p:spPr>
                <a:xfrm>
                  <a:off x="8063346" y="2653201"/>
                  <a:ext cx="187595" cy="190203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38C747C-F461-9D40-99BF-7A1CCAB70F9C}"/>
                    </a:ext>
                  </a:extLst>
                </p:cNvPr>
                <p:cNvCxnSpPr>
                  <a:cxnSpLocks/>
                  <a:stCxn id="76" idx="3"/>
                </p:cNvCxnSpPr>
                <p:nvPr/>
              </p:nvCxnSpPr>
              <p:spPr>
                <a:xfrm flipH="1">
                  <a:off x="7970324" y="2815549"/>
                  <a:ext cx="120495" cy="236411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A677AAD-22BF-4D41-8E1D-6C58B5B27C29}"/>
                  </a:ext>
                </a:extLst>
              </p:cNvPr>
              <p:cNvCxnSpPr>
                <a:cxnSpLocks/>
                <a:stCxn id="76" idx="5"/>
              </p:cNvCxnSpPr>
              <p:nvPr/>
            </p:nvCxnSpPr>
            <p:spPr>
              <a:xfrm>
                <a:off x="9171514" y="2304910"/>
                <a:ext cx="112900" cy="236411"/>
              </a:xfrm>
              <a:prstGeom prst="straightConnector1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6DBB580-6DAA-2942-B87E-BB834472607E}"/>
                </a:ext>
              </a:extLst>
            </p:cNvPr>
            <p:cNvGrpSpPr/>
            <p:nvPr/>
          </p:nvGrpSpPr>
          <p:grpSpPr>
            <a:xfrm rot="1478103">
              <a:off x="8216998" y="4182739"/>
              <a:ext cx="360000" cy="1072833"/>
              <a:chOff x="8063346" y="2434442"/>
              <a:chExt cx="171604" cy="532107"/>
            </a:xfrm>
            <a:solidFill>
              <a:schemeClr val="accent5"/>
            </a:solidFill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A3552F-5AA9-1B49-AA39-9B8E884493F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CE7A562-4F22-B841-AD32-E952B26627AF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03DC82A-B90E-EC41-9203-39DD07681565}"/>
                  </a:ext>
                </a:extLst>
              </p:cNvPr>
              <p:cNvCxnSpPr>
                <a:cxnSpLocks/>
              </p:cNvCxnSpPr>
              <p:nvPr/>
            </p:nvCxnSpPr>
            <p:spPr>
              <a:xfrm rot="20121897">
                <a:off x="8203970" y="2816092"/>
                <a:ext cx="2038" cy="150457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50C0E6-DB36-A04F-945D-88061B203A1F}"/>
                </a:ext>
              </a:extLst>
            </p:cNvPr>
            <p:cNvGrpSpPr/>
            <p:nvPr/>
          </p:nvGrpSpPr>
          <p:grpSpPr>
            <a:xfrm rot="20053535">
              <a:off x="8955022" y="4149404"/>
              <a:ext cx="421689" cy="1248396"/>
              <a:chOff x="8033940" y="2434442"/>
              <a:chExt cx="201010" cy="619183"/>
            </a:xfrm>
            <a:solidFill>
              <a:schemeClr val="accent4"/>
            </a:solidFill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C075E98-AC1B-1742-86CE-AFA9A4C48577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3FC4752-3C71-1F4F-8315-0DB238AFE3C4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2B255B-0FC8-4D4E-BE6F-C4304A63BFE9}"/>
                  </a:ext>
                </a:extLst>
              </p:cNvPr>
              <p:cNvCxnSpPr>
                <a:cxnSpLocks/>
                <a:stCxn id="84" idx="3"/>
              </p:cNvCxnSpPr>
              <p:nvPr/>
            </p:nvCxnSpPr>
            <p:spPr>
              <a:xfrm rot="1546465">
                <a:off x="8033940" y="2794762"/>
                <a:ext cx="8983" cy="258863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B54D5EB-5268-3E4E-9E8A-7DE8FD13F5CC}"/>
                </a:ext>
              </a:extLst>
            </p:cNvPr>
            <p:cNvGrpSpPr/>
            <p:nvPr/>
          </p:nvGrpSpPr>
          <p:grpSpPr>
            <a:xfrm>
              <a:off x="8170471" y="4793263"/>
              <a:ext cx="1465546" cy="1036211"/>
              <a:chOff x="10319227" y="2289328"/>
              <a:chExt cx="1465546" cy="103621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FF51F85-7634-5D4C-9254-07B56EE41E15}"/>
                  </a:ext>
                </a:extLst>
              </p:cNvPr>
              <p:cNvGrpSpPr/>
              <p:nvPr/>
            </p:nvGrpSpPr>
            <p:grpSpPr>
              <a:xfrm>
                <a:off x="10319227" y="2693908"/>
                <a:ext cx="1465546" cy="631631"/>
                <a:chOff x="10107120" y="2366594"/>
                <a:chExt cx="1465546" cy="631631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6BDA7E5-41D6-0245-B98F-659B886D7DF2}"/>
                    </a:ext>
                  </a:extLst>
                </p:cNvPr>
                <p:cNvGrpSpPr/>
                <p:nvPr/>
              </p:nvGrpSpPr>
              <p:grpSpPr>
                <a:xfrm>
                  <a:off x="10107120" y="2366594"/>
                  <a:ext cx="1465546" cy="631631"/>
                  <a:chOff x="10107120" y="2366594"/>
                  <a:chExt cx="1465546" cy="631631"/>
                </a:xfrm>
                <a:solidFill>
                  <a:schemeClr val="accent6"/>
                </a:solidFill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22BF0447-C11E-574A-9E7F-F61A061042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07120" y="2366594"/>
                    <a:ext cx="1465546" cy="631631"/>
                    <a:chOff x="8063809" y="2629853"/>
                    <a:chExt cx="698594" cy="313278"/>
                  </a:xfrm>
                  <a:grpFill/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ACA1FCB3-3801-B442-8BCD-CB288B608CA3}"/>
                        </a:ext>
                      </a:extLst>
                    </p:cNvPr>
                    <p:cNvCxnSpPr>
                      <a:cxnSpLocks/>
                      <a:endCxn id="94" idx="0"/>
                    </p:cNvCxnSpPr>
                    <p:nvPr/>
                  </p:nvCxnSpPr>
                  <p:spPr>
                    <a:xfrm>
                      <a:off x="8149611" y="2629853"/>
                      <a:ext cx="0" cy="134724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97C2BDF-8652-EC4F-AD48-75564FB1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3809" y="2764577"/>
                      <a:ext cx="171604" cy="1785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7FDC7CEE-E2CC-194E-8D38-6B3E84BB1C58}"/>
                        </a:ext>
                      </a:extLst>
                    </p:cNvPr>
                    <p:cNvCxnSpPr>
                      <a:cxnSpLocks/>
                      <a:stCxn id="92" idx="6"/>
                    </p:cNvCxnSpPr>
                    <p:nvPr/>
                  </p:nvCxnSpPr>
                  <p:spPr>
                    <a:xfrm>
                      <a:off x="8617416" y="2853856"/>
                      <a:ext cx="144987" cy="0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4DF9A1AE-FD58-704B-B0C7-4D1DA4E53313}"/>
                      </a:ext>
                    </a:extLst>
                  </p:cNvPr>
                  <p:cNvSpPr/>
                  <p:nvPr/>
                </p:nvSpPr>
                <p:spPr>
                  <a:xfrm>
                    <a:off x="10908512" y="2638225"/>
                    <a:ext cx="360000" cy="360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21B05167-0247-6F4E-ABF1-CC39AF81CB01}"/>
                    </a:ext>
                  </a:extLst>
                </p:cNvPr>
                <p:cNvCxnSpPr>
                  <a:cxnSpLocks/>
                  <a:stCxn id="94" idx="6"/>
                  <a:endCxn id="92" idx="2"/>
                </p:cNvCxnSpPr>
                <p:nvPr/>
              </p:nvCxnSpPr>
              <p:spPr>
                <a:xfrm>
                  <a:off x="10467120" y="2818225"/>
                  <a:ext cx="441392" cy="0"/>
                </a:xfrm>
                <a:prstGeom prst="straightConnector1">
                  <a:avLst/>
                </a:prstGeom>
                <a:solidFill>
                  <a:schemeClr val="accent4"/>
                </a:solidFill>
                <a:ln w="25400">
                  <a:solidFill>
                    <a:schemeClr val="accent6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A59EC07-AD07-AF40-8F57-394AC55CF66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11300619" y="2289328"/>
                <a:ext cx="0" cy="676211"/>
              </a:xfrm>
              <a:prstGeom prst="straightConnector1">
                <a:avLst/>
              </a:prstGeom>
              <a:solidFill>
                <a:schemeClr val="accent6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BD1A54-0E3C-6D40-BA9E-BBB68027D7CB}"/>
              </a:ext>
            </a:extLst>
          </p:cNvPr>
          <p:cNvGrpSpPr/>
          <p:nvPr/>
        </p:nvGrpSpPr>
        <p:grpSpPr>
          <a:xfrm>
            <a:off x="8582708" y="3428056"/>
            <a:ext cx="377249" cy="3075954"/>
            <a:chOff x="10329644" y="3672941"/>
            <a:chExt cx="377249" cy="307595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548859-7C3A-F04B-A273-D894764C5E9D}"/>
                </a:ext>
              </a:extLst>
            </p:cNvPr>
            <p:cNvGrpSpPr/>
            <p:nvPr/>
          </p:nvGrpSpPr>
          <p:grpSpPr>
            <a:xfrm>
              <a:off x="10346892" y="3672941"/>
              <a:ext cx="360001" cy="754738"/>
              <a:chOff x="8058553" y="2462472"/>
              <a:chExt cx="187595" cy="398760"/>
            </a:xfrm>
            <a:solidFill>
              <a:schemeClr val="accent2"/>
            </a:solidFill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A136885-1AFE-2C4D-9393-126897244E1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8152351" y="2462472"/>
                <a:ext cx="0" cy="9044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5939C44-35F5-1141-8172-F69BEBC2D0DA}"/>
                  </a:ext>
                </a:extLst>
              </p:cNvPr>
              <p:cNvSpPr/>
              <p:nvPr/>
            </p:nvSpPr>
            <p:spPr>
              <a:xfrm>
                <a:off x="8058553" y="2552913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01BD689-1343-734D-AE7D-47224A21D458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>
                <a:off x="8152351" y="2743116"/>
                <a:ext cx="1" cy="118116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30E8009-DFCD-C34F-99BB-E3BF8F35B76B}"/>
                </a:ext>
              </a:extLst>
            </p:cNvPr>
            <p:cNvSpPr/>
            <p:nvPr/>
          </p:nvSpPr>
          <p:spPr>
            <a:xfrm>
              <a:off x="10329644" y="5534526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F9C0E76-F397-914F-960D-B7E17F751DEF}"/>
                </a:ext>
              </a:extLst>
            </p:cNvPr>
            <p:cNvSpPr/>
            <p:nvPr/>
          </p:nvSpPr>
          <p:spPr>
            <a:xfrm>
              <a:off x="10346892" y="441527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C3B759-5134-5D40-A2A9-D7EED3852841}"/>
                </a:ext>
              </a:extLst>
            </p:cNvPr>
            <p:cNvSpPr/>
            <p:nvPr/>
          </p:nvSpPr>
          <p:spPr>
            <a:xfrm>
              <a:off x="10329644" y="4962743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CBA160-D796-E047-A47F-5E1AE63D7DAF}"/>
                </a:ext>
              </a:extLst>
            </p:cNvPr>
            <p:cNvSpPr/>
            <p:nvPr/>
          </p:nvSpPr>
          <p:spPr>
            <a:xfrm>
              <a:off x="10332745" y="6115890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1AB5CB-E762-2F4E-ACA5-389C8985F27F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 flipH="1">
              <a:off x="10494803" y="6475891"/>
              <a:ext cx="17942" cy="273004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DDC55DB-4319-414E-AD2A-0D57A0B2D57A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>
              <a:off x="10509644" y="5894527"/>
              <a:ext cx="3101" cy="22136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3C362F-AB88-7D43-B0D0-9386CA0A81B9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10509644" y="5322743"/>
              <a:ext cx="0" cy="21178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7F3A68-A6A6-894D-8A7A-765BE2042B9B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10509644" y="4775274"/>
              <a:ext cx="17248" cy="187469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8269 0.32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6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116 L 0.04114 0.2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301 L -0.00494 0.330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644 L -0.14557 0.4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21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94265" cy="4351338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每个设备的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eBGP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进程抽象为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如收到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</a:p>
          <a:p>
            <a:pPr algn="just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后的结果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包括更新内部状态及生成新的控制信息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如发送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给邻接设备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8080272" y="1421947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11173C-24CB-6541-ACC6-BB6D1B4DD607}"/>
              </a:ext>
            </a:extLst>
          </p:cNvPr>
          <p:cNvGrpSpPr/>
          <p:nvPr/>
        </p:nvGrpSpPr>
        <p:grpSpPr>
          <a:xfrm>
            <a:off x="8784260" y="1988449"/>
            <a:ext cx="1742255" cy="884067"/>
            <a:chOff x="8629881" y="2249707"/>
            <a:chExt cx="1742255" cy="8840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FA0D0-BF8F-6848-98D0-3E897FD2CAEA}"/>
                </a:ext>
              </a:extLst>
            </p:cNvPr>
            <p:cNvSpPr txBox="1"/>
            <p:nvPr/>
          </p:nvSpPr>
          <p:spPr>
            <a:xfrm>
              <a:off x="8629881" y="228025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ADECB-E49A-DF4A-BCAF-902F1B569020}"/>
                </a:ext>
              </a:extLst>
            </p:cNvPr>
            <p:cNvSpPr txBox="1"/>
            <p:nvPr/>
          </p:nvSpPr>
          <p:spPr>
            <a:xfrm>
              <a:off x="8629881" y="2764442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20A0E-F6A7-E14C-8ADF-2D3C16C459A1}"/>
                </a:ext>
              </a:extLst>
            </p:cNvPr>
            <p:cNvSpPr txBox="1"/>
            <p:nvPr/>
          </p:nvSpPr>
          <p:spPr>
            <a:xfrm>
              <a:off x="9679493" y="224970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A9220-E237-9645-87DE-EE64E32DCD1F}"/>
                </a:ext>
              </a:extLst>
            </p:cNvPr>
            <p:cNvSpPr txBox="1"/>
            <p:nvPr/>
          </p:nvSpPr>
          <p:spPr>
            <a:xfrm>
              <a:off x="9682524" y="274693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2371829" y="2581510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750"/>
            <a:ext cx="7493600" cy="4616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分布式路由计算路径：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33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7969565" y="2134323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7469860" y="1346068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E903-70F5-A940-90B5-A7F716651103}"/>
              </a:ext>
            </a:extLst>
          </p:cNvPr>
          <p:cNvSpPr txBox="1"/>
          <p:nvPr/>
        </p:nvSpPr>
        <p:spPr>
          <a:xfrm>
            <a:off x="7819653" y="4602344"/>
            <a:ext cx="364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不做任何宣告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不向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做任何宣告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3E33E3-1488-8E48-A82E-786DBBDE2BF8}"/>
              </a:ext>
            </a:extLst>
          </p:cNvPr>
          <p:cNvSpPr txBox="1"/>
          <p:nvPr/>
        </p:nvSpPr>
        <p:spPr>
          <a:xfrm>
            <a:off x="10528772" y="23906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37BA7C-4F1B-4B4B-A2F0-AB8511FC3E4F}"/>
              </a:ext>
            </a:extLst>
          </p:cNvPr>
          <p:cNvSpPr txBox="1"/>
          <p:nvPr/>
        </p:nvSpPr>
        <p:spPr>
          <a:xfrm>
            <a:off x="10523692" y="239460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0927-B9DC-2D4C-A50D-A0092E97FB09}"/>
              </a:ext>
            </a:extLst>
          </p:cNvPr>
          <p:cNvSpPr txBox="1"/>
          <p:nvPr/>
        </p:nvSpPr>
        <p:spPr>
          <a:xfrm>
            <a:off x="8918034" y="1793140"/>
            <a:ext cx="8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293ED-41BC-C240-A6A6-8533749D315B}"/>
              </a:ext>
            </a:extLst>
          </p:cNvPr>
          <p:cNvSpPr txBox="1"/>
          <p:nvPr/>
        </p:nvSpPr>
        <p:spPr>
          <a:xfrm>
            <a:off x="8918034" y="4171602"/>
            <a:ext cx="9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</a:t>
            </a:r>
            <a:r>
              <a:rPr lang="en-US" sz="2400" dirty="0"/>
              <a:t>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59FF3-C7C2-F54F-A748-7D62EB8C0E52}"/>
              </a:ext>
            </a:extLst>
          </p:cNvPr>
          <p:cNvSpPr txBox="1"/>
          <p:nvPr/>
        </p:nvSpPr>
        <p:spPr>
          <a:xfrm>
            <a:off x="7575115" y="238070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[S,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DD690D-47D2-9940-B36B-04C8B6624084}"/>
              </a:ext>
            </a:extLst>
          </p:cNvPr>
          <p:cNvSpPr txBox="1"/>
          <p:nvPr/>
        </p:nvSpPr>
        <p:spPr>
          <a:xfrm>
            <a:off x="7105183" y="1762339"/>
            <a:ext cx="4850349" cy="44283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设备路由计算间存在因果关系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某设备进程进行一次计算后的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包含两部分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是触发其邻接设备进程进行下一次计算的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是其自身进行下一次计算的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32CB9-8B24-4542-AAE3-2B52155DB6FA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BB4DFF-DE4F-2444-8D90-3094DBEE83E7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0073C-F0CF-4044-9D0E-E83DD0AD70F1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552 0.1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11 -0.083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54 0.08681 " pathEditMode="relative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93 -0.0919 " pathEditMode="relative" ptsTypes="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6" grpId="0"/>
      <p:bldP spid="56" grpId="1"/>
      <p:bldP spid="25" grpId="0"/>
      <p:bldP spid="25" grpId="1"/>
      <p:bldP spid="25" grpId="2"/>
      <p:bldP spid="27" grpId="0"/>
      <p:bldP spid="27" grpId="1"/>
      <p:bldP spid="27" grpId="2"/>
      <p:bldP spid="28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259"/>
            <a:ext cx="7493600" cy="46167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34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70EE98A-0DC6-4B41-AF2A-F802284C4D23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C1323-5339-2446-92FA-CEAD01B60AAC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363223-6853-A545-9C6C-636B5FA7BF7A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9C3700-B27C-A345-9058-845368DA8E43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</p:spPr>
            <p:txBody>
              <a:bodyPr/>
              <a:lstStyle/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等价性定理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任何满足路由计算因果关系图的串行计算路径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其最终状态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𝑠𝑡𝑎𝑡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与分布式路由计算路径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生成的最终状态相等。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两个计算路径等价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只要捕获路由计算因果关系图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即可生成一条满足该图拓扑序的线性串行计算路径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  <a:blipFill>
                <a:blip r:embed="rId2"/>
                <a:stretch>
                  <a:fillRect l="-162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35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/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/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/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/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/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7ABBC0F3-02D3-C149-B6FD-DD8A22DCF2AE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/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/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B5F393-5DA5-8242-902B-38E797F5FDCF}"/>
              </a:ext>
            </a:extLst>
          </p:cNvPr>
          <p:cNvSpPr txBox="1"/>
          <p:nvPr/>
        </p:nvSpPr>
        <p:spPr>
          <a:xfrm>
            <a:off x="1763922" y="2963569"/>
            <a:ext cx="8847733" cy="1774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分布式路由协议配置的诊断与修复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被转换为集中式串行程序的诊断与修复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CCCC3-180A-854E-B6D1-31688B16BAB5}"/>
              </a:ext>
            </a:extLst>
          </p:cNvPr>
          <p:cNvSpPr/>
          <p:nvPr/>
        </p:nvSpPr>
        <p:spPr>
          <a:xfrm>
            <a:off x="2665122" y="4156385"/>
            <a:ext cx="6780279" cy="52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一个软件工程领域中被广泛深入研究的问题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/>
      <p:bldP spid="17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捕获路由计算因果关系图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，从而获得串行计算路径？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路由协议不提供相关接口，且大多数运行在分布式环境下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：如何高效分析串行计算路径，精确定位配置错误？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传统计算路径分析方法或错误定位不精确，或无法对控制流进行分析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：如何快速计算修复方案，同时避免对配置进行大量修改？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完全推翻已有配置文件不实际，配置合成可读性差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calpel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37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1048393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仿真平台轻量级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因果捕获机制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4586389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最小化错误配置定位与解释算法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8127385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约束规划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求解器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>
            <a:off x="3282554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872091" y="2106100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精确捕获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468930" y="2106099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精确定位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8076213" y="2106098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8D41C3F-8990-6847-BFF0-C8D51620F9E5}"/>
              </a:ext>
            </a:extLst>
          </p:cNvPr>
          <p:cNvSpPr/>
          <p:nvPr/>
        </p:nvSpPr>
        <p:spPr>
          <a:xfrm>
            <a:off x="6823550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4EBCD-97EB-3144-AD3B-456AD5D7355F}"/>
              </a:ext>
            </a:extLst>
          </p:cNvPr>
          <p:cNvSpPr txBox="1"/>
          <p:nvPr/>
        </p:nvSpPr>
        <p:spPr>
          <a:xfrm>
            <a:off x="3032679" y="3027889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22D6-7123-C347-9B30-CCA890EF0A6A}"/>
              </a:ext>
            </a:extLst>
          </p:cNvPr>
          <p:cNvSpPr txBox="1"/>
          <p:nvPr/>
        </p:nvSpPr>
        <p:spPr>
          <a:xfrm>
            <a:off x="6566389" y="3075015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错误配置与解释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7A17AB-DCAC-F144-BC0F-4FDE24AD349F}"/>
              </a:ext>
            </a:extLst>
          </p:cNvPr>
          <p:cNvSpPr/>
          <p:nvPr/>
        </p:nvSpPr>
        <p:spPr>
          <a:xfrm>
            <a:off x="10364546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617AF-165E-9346-8D3D-F495C0CB2EED}"/>
              </a:ext>
            </a:extLst>
          </p:cNvPr>
          <p:cNvSpPr txBox="1"/>
          <p:nvPr/>
        </p:nvSpPr>
        <p:spPr>
          <a:xfrm>
            <a:off x="10100099" y="3026691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修复方案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9" grpId="0"/>
      <p:bldP spid="40" grpId="0"/>
      <p:bldP spid="41" grpId="0" animBg="1"/>
      <p:bldP spid="9" grpId="0"/>
      <p:bldP spid="42" grpId="0"/>
      <p:bldP spid="43" grpId="0" animBg="1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BEE9-BA9C-8845-9B67-E6D1228A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561010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利用设备对协议事件处理的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First-In-First-Serve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特性与原子性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顺序记录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(event,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构建因果关系子图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所有子图以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event/action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获得完整因果关系图</a:t>
            </a: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C753-1899-4947-A7B6-113A3CE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7516-4989-7542-A81B-719DC58B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A5404-4933-8A49-A70D-B5F13392AB0B}"/>
              </a:ext>
            </a:extLst>
          </p:cNvPr>
          <p:cNvGrpSpPr/>
          <p:nvPr/>
        </p:nvGrpSpPr>
        <p:grpSpPr>
          <a:xfrm>
            <a:off x="8853588" y="55941"/>
            <a:ext cx="2259181" cy="1441198"/>
            <a:chOff x="1326672" y="1953673"/>
            <a:chExt cx="3121586" cy="20730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5EC06-49F4-9643-ACD6-F5BFE6D54325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30894D-A3F3-BB46-986C-FBCCC3F51E2A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038FC5-70D9-1B49-8E74-B7FA1D69C0E3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2B3510-ECE4-2444-AB31-8765B2421626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34CCFA-4D6C-8044-8E27-FAE92C95D8C1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84A64-133F-D341-AA91-1506A28E2CB1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089FD-328B-B348-9BBD-543069A3F6ED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9D03E18-F313-C049-8E68-0A0A55309953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9330681-E3F5-4046-B082-6940F7F58146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9BA87-6185-5A44-AD84-F625EC3BB1F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764E7-18B5-BD49-86D0-8CE9C4654FDE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219ED-827C-A340-9843-4D912273B96F}"/>
              </a:ext>
            </a:extLst>
          </p:cNvPr>
          <p:cNvGrpSpPr/>
          <p:nvPr/>
        </p:nvGrpSpPr>
        <p:grpSpPr>
          <a:xfrm>
            <a:off x="8139074" y="1606473"/>
            <a:ext cx="2786224" cy="1345584"/>
            <a:chOff x="8139074" y="1606473"/>
            <a:chExt cx="2786224" cy="13455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81ADD-B009-AC49-8589-E49543815FB0}"/>
                </a:ext>
              </a:extLst>
            </p:cNvPr>
            <p:cNvSpPr/>
            <p:nvPr/>
          </p:nvSpPr>
          <p:spPr>
            <a:xfrm>
              <a:off x="8139074" y="1606473"/>
              <a:ext cx="2786224" cy="10100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1C299A-7436-CC4A-A1E9-0384AF23A27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8972758" y="2616493"/>
              <a:ext cx="559428" cy="2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F10893-D6E8-764E-8870-B6345241B9F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532186" y="2616493"/>
              <a:ext cx="450014" cy="335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563561-8C09-DF41-BFF7-032CC239FED2}"/>
              </a:ext>
            </a:extLst>
          </p:cNvPr>
          <p:cNvGrpSpPr/>
          <p:nvPr/>
        </p:nvGrpSpPr>
        <p:grpSpPr>
          <a:xfrm>
            <a:off x="6413608" y="3133244"/>
            <a:ext cx="2612572" cy="1466310"/>
            <a:chOff x="6448301" y="2849260"/>
            <a:chExt cx="2612572" cy="1466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F4E27-A4CB-D040-9EFD-AEF174D177A2}"/>
                </a:ext>
              </a:extLst>
            </p:cNvPr>
            <p:cNvSpPr/>
            <p:nvPr/>
          </p:nvSpPr>
          <p:spPr>
            <a:xfrm>
              <a:off x="6448301" y="3099460"/>
              <a:ext cx="2612572" cy="909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FC28970-104F-E845-B53E-BD8925ACF02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754587" y="4008866"/>
              <a:ext cx="0" cy="306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00E27B-2EB0-A443-90E3-6C549E38F26E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754586" y="2849260"/>
              <a:ext cx="1" cy="250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ACA945-DA1F-0942-B91C-A7E6B851B8E4}"/>
              </a:ext>
            </a:extLst>
          </p:cNvPr>
          <p:cNvGrpSpPr/>
          <p:nvPr/>
        </p:nvGrpSpPr>
        <p:grpSpPr>
          <a:xfrm>
            <a:off x="9356632" y="3133244"/>
            <a:ext cx="2613600" cy="1466310"/>
            <a:chOff x="9356632" y="3133244"/>
            <a:chExt cx="2613600" cy="14663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669E89-8BA4-9343-A4C3-E11A185B735D}"/>
                </a:ext>
              </a:extLst>
            </p:cNvPr>
            <p:cNvSpPr/>
            <p:nvPr/>
          </p:nvSpPr>
          <p:spPr>
            <a:xfrm>
              <a:off x="9356632" y="3383444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021D98-E22A-B741-A747-42079F096A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0662917" y="4294243"/>
              <a:ext cx="515" cy="3053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984BDE-2029-F148-88DD-1EA1A4FEA32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917" y="3133244"/>
              <a:ext cx="1" cy="260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35D14D-4BFA-8848-8941-BD7A0B42B9A2}"/>
              </a:ext>
            </a:extLst>
          </p:cNvPr>
          <p:cNvGrpSpPr/>
          <p:nvPr/>
        </p:nvGrpSpPr>
        <p:grpSpPr>
          <a:xfrm>
            <a:off x="6412580" y="4960707"/>
            <a:ext cx="5557652" cy="1152348"/>
            <a:chOff x="6412580" y="4960707"/>
            <a:chExt cx="5557652" cy="11523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028AD-173D-0B49-BEB0-C1652D61A9AF}"/>
                </a:ext>
              </a:extLst>
            </p:cNvPr>
            <p:cNvSpPr/>
            <p:nvPr/>
          </p:nvSpPr>
          <p:spPr>
            <a:xfrm>
              <a:off x="6412580" y="5202256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66DA2B-272D-6842-9296-AB449EE37385}"/>
                </a:ext>
              </a:extLst>
            </p:cNvPr>
            <p:cNvSpPr/>
            <p:nvPr/>
          </p:nvSpPr>
          <p:spPr>
            <a:xfrm>
              <a:off x="9356632" y="5200513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A4743A-4917-814D-BDB9-6A2AD611B8D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9026180" y="5655913"/>
              <a:ext cx="330452" cy="1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F7140F-E431-6642-82CB-86C67863E0C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10" y="4975078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8C7D630-0352-6B44-911B-513716F8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065" y="4960707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E52D4C-E24E-CF4F-900E-10E5AE940C7C}"/>
              </a:ext>
            </a:extLst>
          </p:cNvPr>
          <p:cNvGrpSpPr/>
          <p:nvPr/>
        </p:nvGrpSpPr>
        <p:grpSpPr>
          <a:xfrm>
            <a:off x="6875718" y="1670242"/>
            <a:ext cx="3976508" cy="2554352"/>
            <a:chOff x="6875718" y="1670242"/>
            <a:chExt cx="3976508" cy="255435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858373-A075-AD48-8A8F-4AD203262371}"/>
                </a:ext>
              </a:extLst>
            </p:cNvPr>
            <p:cNvGrpSpPr/>
            <p:nvPr/>
          </p:nvGrpSpPr>
          <p:grpSpPr>
            <a:xfrm>
              <a:off x="6875718" y="1670242"/>
              <a:ext cx="3976508" cy="2554352"/>
              <a:chOff x="6875718" y="1670242"/>
              <a:chExt cx="3976508" cy="255435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8CA287-3633-484F-8A2E-798E1D28B116}"/>
                  </a:ext>
                </a:extLst>
              </p:cNvPr>
              <p:cNvSpPr/>
              <p:nvPr/>
            </p:nvSpPr>
            <p:spPr>
              <a:xfrm>
                <a:off x="9842823" y="1670242"/>
                <a:ext cx="1009403" cy="34364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3BA3BB-D47A-9D46-AE53-7C5C9C65A809}"/>
                  </a:ext>
                </a:extLst>
              </p:cNvPr>
              <p:cNvSpPr/>
              <p:nvPr/>
            </p:nvSpPr>
            <p:spPr>
              <a:xfrm>
                <a:off x="6875718" y="3936468"/>
                <a:ext cx="801169" cy="288126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BC6BFEB-8C35-B742-AF8B-59D167F5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966" y="2616493"/>
              <a:ext cx="1235034" cy="698694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20007E-4108-6A4B-A42E-8B0996E0AAA4}"/>
              </a:ext>
            </a:extLst>
          </p:cNvPr>
          <p:cNvGrpSpPr/>
          <p:nvPr/>
        </p:nvGrpSpPr>
        <p:grpSpPr>
          <a:xfrm>
            <a:off x="9026180" y="1991699"/>
            <a:ext cx="1593730" cy="2301151"/>
            <a:chOff x="9026180" y="1991699"/>
            <a:chExt cx="1593730" cy="230115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DA3310-DDAD-B14B-B74E-8E99A84AA53E}"/>
                </a:ext>
              </a:extLst>
            </p:cNvPr>
            <p:cNvGrpSpPr/>
            <p:nvPr/>
          </p:nvGrpSpPr>
          <p:grpSpPr>
            <a:xfrm>
              <a:off x="9026180" y="1991699"/>
              <a:ext cx="1593730" cy="2301151"/>
              <a:chOff x="7854247" y="1991700"/>
              <a:chExt cx="1593730" cy="230115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6C8921-EF46-134C-8595-27A63C85D252}"/>
                  </a:ext>
                </a:extLst>
              </p:cNvPr>
              <p:cNvSpPr/>
              <p:nvPr/>
            </p:nvSpPr>
            <p:spPr>
              <a:xfrm>
                <a:off x="7854247" y="1991700"/>
                <a:ext cx="1009403" cy="33299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CE896C-EE53-BD4B-80E9-36F79CC0A73E}"/>
                  </a:ext>
                </a:extLst>
              </p:cNvPr>
              <p:cNvSpPr/>
              <p:nvPr/>
            </p:nvSpPr>
            <p:spPr>
              <a:xfrm>
                <a:off x="8585261" y="3971156"/>
                <a:ext cx="862716" cy="32169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343160-E551-F744-8766-4F85F5A33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766" y="2625707"/>
              <a:ext cx="290331" cy="75404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85E9CC-1E59-5C48-BF5E-D67273730DD8}"/>
              </a:ext>
            </a:extLst>
          </p:cNvPr>
          <p:cNvGrpSpPr/>
          <p:nvPr/>
        </p:nvGrpSpPr>
        <p:grpSpPr>
          <a:xfrm>
            <a:off x="7031411" y="3725528"/>
            <a:ext cx="1465090" cy="2092058"/>
            <a:chOff x="7031411" y="3725528"/>
            <a:chExt cx="1465090" cy="209205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2ECA69-F8F7-4E44-BC65-64CF51AC391A}"/>
                </a:ext>
              </a:extLst>
            </p:cNvPr>
            <p:cNvGrpSpPr/>
            <p:nvPr/>
          </p:nvGrpSpPr>
          <p:grpSpPr>
            <a:xfrm>
              <a:off x="7031411" y="3725528"/>
              <a:ext cx="1465090" cy="2092058"/>
              <a:chOff x="7921011" y="4630103"/>
              <a:chExt cx="1465090" cy="209205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2FDAE97-0C6E-D644-867F-CF3990EB42CD}"/>
                  </a:ext>
                </a:extLst>
              </p:cNvPr>
              <p:cNvSpPr/>
              <p:nvPr/>
            </p:nvSpPr>
            <p:spPr>
              <a:xfrm>
                <a:off x="7921011" y="4630103"/>
                <a:ext cx="1465089" cy="271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E118D3-9920-1B42-97E8-7FD9AA95146A}"/>
                  </a:ext>
                </a:extLst>
              </p:cNvPr>
              <p:cNvSpPr/>
              <p:nvPr/>
            </p:nvSpPr>
            <p:spPr>
              <a:xfrm>
                <a:off x="8271033" y="6413535"/>
                <a:ext cx="1115068" cy="3086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D7F8A-4655-3D4A-95B6-79F29CB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435" y="4278213"/>
              <a:ext cx="4137" cy="93527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153ABB-7EE6-A840-A550-2914D42AE968}"/>
              </a:ext>
            </a:extLst>
          </p:cNvPr>
          <p:cNvGrpSpPr/>
          <p:nvPr/>
        </p:nvGrpSpPr>
        <p:grpSpPr>
          <a:xfrm>
            <a:off x="10035583" y="3725528"/>
            <a:ext cx="1424106" cy="2092058"/>
            <a:chOff x="10035583" y="3725528"/>
            <a:chExt cx="1424106" cy="2092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B09EC7-57DD-DA4D-BB57-6A0CDB8B47D3}"/>
                </a:ext>
              </a:extLst>
            </p:cNvPr>
            <p:cNvGrpSpPr/>
            <p:nvPr/>
          </p:nvGrpSpPr>
          <p:grpSpPr>
            <a:xfrm>
              <a:off x="10035583" y="3725528"/>
              <a:ext cx="1424106" cy="2092058"/>
              <a:chOff x="3671805" y="4038060"/>
              <a:chExt cx="1424106" cy="209205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0C5863-B00F-0249-9184-96F505D2CDE7}"/>
                  </a:ext>
                </a:extLst>
              </p:cNvPr>
              <p:cNvSpPr/>
              <p:nvPr/>
            </p:nvSpPr>
            <p:spPr>
              <a:xfrm>
                <a:off x="3671805" y="4038060"/>
                <a:ext cx="1318217" cy="30816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96DD4-0378-FA40-AF98-2572B0B9CC64}"/>
                  </a:ext>
                </a:extLst>
              </p:cNvPr>
              <p:cNvSpPr/>
              <p:nvPr/>
            </p:nvSpPr>
            <p:spPr>
              <a:xfrm>
                <a:off x="3890989" y="5818356"/>
                <a:ext cx="1204922" cy="31176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14C4463-D042-5F49-986B-2CC87036F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161" y="4301758"/>
              <a:ext cx="4137" cy="93527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082064-519E-B34D-BEA7-6E4B2F7095EB}"/>
              </a:ext>
            </a:extLst>
          </p:cNvPr>
          <p:cNvGrpSpPr/>
          <p:nvPr/>
        </p:nvGrpSpPr>
        <p:grpSpPr>
          <a:xfrm>
            <a:off x="6508925" y="5261181"/>
            <a:ext cx="5164520" cy="861716"/>
            <a:chOff x="6508925" y="5261181"/>
            <a:chExt cx="5164520" cy="86171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7849F5F-5E4D-244C-A44C-683F0154DEAA}"/>
                </a:ext>
              </a:extLst>
            </p:cNvPr>
            <p:cNvGrpSpPr/>
            <p:nvPr/>
          </p:nvGrpSpPr>
          <p:grpSpPr>
            <a:xfrm>
              <a:off x="6508925" y="5261181"/>
              <a:ext cx="5164520" cy="861716"/>
              <a:chOff x="5321165" y="4525418"/>
              <a:chExt cx="5164520" cy="86171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C7559F-3344-324E-B0C1-28B2FB587997}"/>
                  </a:ext>
                </a:extLst>
              </p:cNvPr>
              <p:cNvSpPr/>
              <p:nvPr/>
            </p:nvSpPr>
            <p:spPr>
              <a:xfrm>
                <a:off x="5321165" y="4525418"/>
                <a:ext cx="1987576" cy="30239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2AE71A7-B5AF-D142-A192-FE5E959DBE26}"/>
                  </a:ext>
                </a:extLst>
              </p:cNvPr>
              <p:cNvSpPr/>
              <p:nvPr/>
            </p:nvSpPr>
            <p:spPr>
              <a:xfrm>
                <a:off x="8446081" y="5047753"/>
                <a:ext cx="2039604" cy="339381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B0765A-4B3A-3747-81B1-2C3E9A32C0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0724" y="5783516"/>
              <a:ext cx="33828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B7E-03B9-DB44-8F2A-347EF4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9090-81EF-1F4D-975A-B4DF9F9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queue,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并对内部数据区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LSDB,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处理顺序打快照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开源路由协议框架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修改源码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FRR,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修改仿真主循环代码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98CE-66F4-2245-94BF-6AB31E3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397920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配置平面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747304" y="2248963"/>
            <a:ext cx="96436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SRE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[SIGCOMM'22]</a:t>
            </a: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018579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034628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820151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04153"/>
            <a:ext cx="4736082" cy="5506556"/>
            <a:chOff x="5926144" y="1404153"/>
            <a:chExt cx="4736082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ja-JP" altLang="en-US" sz="32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396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数据平面验证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ral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[HotNets'22]</a:t>
              </a: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46550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42746-8B79-3C46-B7FE-2804AE08B7CA}"/>
              </a:ext>
            </a:extLst>
          </p:cNvPr>
          <p:cNvSpPr/>
          <p:nvPr/>
        </p:nvSpPr>
        <p:spPr>
          <a:xfrm>
            <a:off x="1796140" y="3462518"/>
            <a:ext cx="8186060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Happens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Verification?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41531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754225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串行程序计算路径编码成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最小不可满足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(MUC)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最小的错误语句集合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MUC: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其任意真子集均可满足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计算错误语句对应的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错误不变量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(EI)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，生成错误解释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每条语句执行后，会导致最终程序错误的程序状态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40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8B413-E976-DB5F-A5E0-DC76CD8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25" y="1819380"/>
            <a:ext cx="2786083" cy="1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/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blipFill>
                <a:blip r:embed="rId4"/>
                <a:stretch>
                  <a:fillRect t="-1550" b="-6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78DE2-26B6-D740-811E-BB9D904CCF46}"/>
              </a:ext>
            </a:extLst>
          </p:cNvPr>
          <p:cNvGrpSpPr/>
          <p:nvPr/>
        </p:nvGrpSpPr>
        <p:grpSpPr>
          <a:xfrm>
            <a:off x="6395565" y="3791216"/>
            <a:ext cx="1660046" cy="1764274"/>
            <a:chOff x="5927124" y="3954625"/>
            <a:chExt cx="1660046" cy="1764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FCF1A-6DE0-554F-B16F-FA4F97155B8E}"/>
                </a:ext>
              </a:extLst>
            </p:cNvPr>
            <p:cNvSpPr txBox="1"/>
            <p:nvPr/>
          </p:nvSpPr>
          <p:spPr>
            <a:xfrm>
              <a:off x="6070024" y="3954625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前置条件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4A390-82FD-814E-8B9A-FEE632E8EA29}"/>
                </a:ext>
              </a:extLst>
            </p:cNvPr>
            <p:cNvSpPr txBox="1"/>
            <p:nvPr/>
          </p:nvSpPr>
          <p:spPr>
            <a:xfrm>
              <a:off x="5927124" y="5072568"/>
              <a:ext cx="1614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后置条件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正确性要求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4EB9C-21D4-6549-9886-7536ED771592}"/>
                </a:ext>
              </a:extLst>
            </p:cNvPr>
            <p:cNvSpPr txBox="1"/>
            <p:nvPr/>
          </p:nvSpPr>
          <p:spPr>
            <a:xfrm>
              <a:off x="6066150" y="4519753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计算路径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3CE1B6-75A3-7F4C-9448-81EAEFB26554}"/>
                </a:ext>
              </a:extLst>
            </p:cNvPr>
            <p:cNvSpPr/>
            <p:nvPr/>
          </p:nvSpPr>
          <p:spPr>
            <a:xfrm>
              <a:off x="7445710" y="4038571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EA6254C-B401-A945-BBD8-38898F3E8E7D}"/>
                </a:ext>
              </a:extLst>
            </p:cNvPr>
            <p:cNvSpPr/>
            <p:nvPr/>
          </p:nvSpPr>
          <p:spPr>
            <a:xfrm>
              <a:off x="7449620" y="5252299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8EE95A0-498D-8E43-ACA8-0008FBCD6501}"/>
                </a:ext>
              </a:extLst>
            </p:cNvPr>
            <p:cNvSpPr/>
            <p:nvPr/>
          </p:nvSpPr>
          <p:spPr>
            <a:xfrm>
              <a:off x="7449604" y="4323958"/>
              <a:ext cx="133656" cy="789598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EBFDBA-9D03-994A-9D25-6235303469BF}"/>
              </a:ext>
            </a:extLst>
          </p:cNvPr>
          <p:cNvGrpSpPr/>
          <p:nvPr/>
        </p:nvGrpSpPr>
        <p:grpSpPr>
          <a:xfrm>
            <a:off x="8675068" y="4120000"/>
            <a:ext cx="1399633" cy="1193824"/>
            <a:chOff x="8599390" y="2763093"/>
            <a:chExt cx="1399633" cy="11938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63D561-BDB9-9640-885B-5C777C7D7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390" y="2763093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40AEB7-7897-F44A-91D2-7A02B26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51057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F75CE8-9532-ED45-85EB-40561ACF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633704" y="3628865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3D2FA8-BB3C-F54B-B525-A7F53E9A13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956917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CBF1998A-0D75-6B4E-81BB-306A75A6C25D}"/>
              </a:ext>
            </a:extLst>
          </p:cNvPr>
          <p:cNvSpPr/>
          <p:nvPr/>
        </p:nvSpPr>
        <p:spPr>
          <a:xfrm>
            <a:off x="8791834" y="3472275"/>
            <a:ext cx="484632" cy="385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329678-1938-CD42-8E2F-725EE3910304}"/>
              </a:ext>
            </a:extLst>
          </p:cNvPr>
          <p:cNvSpPr txBox="1"/>
          <p:nvPr/>
        </p:nvSpPr>
        <p:spPr>
          <a:xfrm>
            <a:off x="8585033" y="535632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BA1715-D6A1-4541-91B5-0173A4A2F342}"/>
              </a:ext>
            </a:extLst>
          </p:cNvPr>
          <p:cNvGrpSpPr/>
          <p:nvPr/>
        </p:nvGrpSpPr>
        <p:grpSpPr>
          <a:xfrm>
            <a:off x="10314090" y="3741762"/>
            <a:ext cx="1620894" cy="1984247"/>
            <a:chOff x="10314090" y="3741762"/>
            <a:chExt cx="1620894" cy="198424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ABAF8-5963-A0B1-8CDB-4C93CCC2B380}"/>
                </a:ext>
              </a:extLst>
            </p:cNvPr>
            <p:cNvSpPr txBox="1"/>
            <p:nvPr/>
          </p:nvSpPr>
          <p:spPr>
            <a:xfrm>
              <a:off x="10450641" y="535667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CAFDB-4616-2B4C-A400-E06AB4B7593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0CFDCF-F132-F44D-A019-9DFA9F86003D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527AE-6CDD-DD46-89C7-771EC5A3E6B5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3DE264DE-BFA1-324D-816C-D4D3172AAB3C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811DB4F-29EF-234E-8997-06916F9C3BA8}"/>
              </a:ext>
            </a:extLst>
          </p:cNvPr>
          <p:cNvSpPr txBox="1"/>
          <p:nvPr/>
        </p:nvSpPr>
        <p:spPr>
          <a:xfrm>
            <a:off x="6888586" y="5807518"/>
            <a:ext cx="48750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错误解释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&lt;42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y'&lt;0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进而导致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x''=0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违反正确性要求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1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85">
            <a:extLst>
              <a:ext uri="{FF2B5EF4-FFF2-40B4-BE49-F238E27FC236}">
                <a16:creationId xmlns:a16="http://schemas.microsoft.com/office/drawing/2014/main" id="{16F1D7DA-CACB-664E-D510-0C9D6F8F8C0C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7">
            <a:extLst>
              <a:ext uri="{FF2B5EF4-FFF2-40B4-BE49-F238E27FC236}">
                <a16:creationId xmlns:a16="http://schemas.microsoft.com/office/drawing/2014/main" id="{76291491-A517-308D-9F45-BAA743D38DEA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1">
            <a:extLst>
              <a:ext uri="{FF2B5EF4-FFF2-40B4-BE49-F238E27FC236}">
                <a16:creationId xmlns:a16="http://schemas.microsoft.com/office/drawing/2014/main" id="{21EB2F9A-A684-9C4A-6475-A5DE84CA09E2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96">
            <a:extLst>
              <a:ext uri="{FF2B5EF4-FFF2-40B4-BE49-F238E27FC236}">
                <a16:creationId xmlns:a16="http://schemas.microsoft.com/office/drawing/2014/main" id="{CAFCA440-0843-26B9-CB5A-84FEDA1FA983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0" cy="15775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7">
            <a:extLst>
              <a:ext uri="{FF2B5EF4-FFF2-40B4-BE49-F238E27FC236}">
                <a16:creationId xmlns:a16="http://schemas.microsoft.com/office/drawing/2014/main" id="{523127F9-680D-677D-08A0-B932C3E431CA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3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blipFill>
                <a:blip r:embed="rId4"/>
                <a:stretch>
                  <a:fillRect l="-1749" t="-2994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blipFill>
                <a:blip r:embed="rId5"/>
                <a:stretch>
                  <a:fillRect l="-1468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6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blipFill>
                <a:blip r:embed="rId7"/>
                <a:stretch>
                  <a:fillRect l="-122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4727806" y="4701746"/>
            <a:ext cx="507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9CEB2-9EE0-6004-067C-2C9FF890940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串行计算路径的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公式编码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477D7-CF6E-08C3-9DB5-6A55D0BAF66E}"/>
              </a:ext>
            </a:extLst>
          </p:cNvPr>
          <p:cNvGrpSpPr/>
          <p:nvPr/>
        </p:nvGrpSpPr>
        <p:grpSpPr>
          <a:xfrm>
            <a:off x="3425189" y="2682006"/>
            <a:ext cx="1850837" cy="658191"/>
            <a:chOff x="2394154" y="2496181"/>
            <a:chExt cx="1853589" cy="606485"/>
          </a:xfrm>
        </p:grpSpPr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E7901278-A20F-F1EF-BDA9-DAEADDDC2467}"/>
                </a:ext>
              </a:extLst>
            </p:cNvPr>
            <p:cNvSpPr/>
            <p:nvPr/>
          </p:nvSpPr>
          <p:spPr>
            <a:xfrm>
              <a:off x="2394154" y="2496181"/>
              <a:ext cx="1853589" cy="60648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73">
              <a:extLst>
                <a:ext uri="{FF2B5EF4-FFF2-40B4-BE49-F238E27FC236}">
                  <a16:creationId xmlns:a16="http://schemas.microsoft.com/office/drawing/2014/main" id="{7BBD0A0E-E9C9-59C6-2A42-4E851E1E604D}"/>
                </a:ext>
              </a:extLst>
            </p:cNvPr>
            <p:cNvSpPr/>
            <p:nvPr/>
          </p:nvSpPr>
          <p:spPr>
            <a:xfrm>
              <a:off x="3527605" y="2534473"/>
              <a:ext cx="671525" cy="20635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2" name="Rectangle 76">
              <a:extLst>
                <a:ext uri="{FF2B5EF4-FFF2-40B4-BE49-F238E27FC236}">
                  <a16:creationId xmlns:a16="http://schemas.microsoft.com/office/drawing/2014/main" id="{04F55D85-092C-AC0B-BB70-05FF5593C5C5}"/>
                </a:ext>
              </a:extLst>
            </p:cNvPr>
            <p:cNvSpPr/>
            <p:nvPr/>
          </p:nvSpPr>
          <p:spPr>
            <a:xfrm>
              <a:off x="2984318" y="2727497"/>
              <a:ext cx="671524" cy="19995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1" name="Straight Arrow Connector 87">
            <a:extLst>
              <a:ext uri="{FF2B5EF4-FFF2-40B4-BE49-F238E27FC236}">
                <a16:creationId xmlns:a16="http://schemas.microsoft.com/office/drawing/2014/main" id="{789BEAF7-3425-7F35-7F67-456DA81919D6}"/>
              </a:ext>
            </a:extLst>
          </p:cNvPr>
          <p:cNvCxnSpPr>
            <a:cxnSpLocks/>
          </p:cNvCxnSpPr>
          <p:nvPr/>
        </p:nvCxnSpPr>
        <p:spPr>
          <a:xfrm>
            <a:off x="4832693" y="3294024"/>
            <a:ext cx="193148" cy="452777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C78B85B-0743-C446-8ACB-4E4C1E25A428}"/>
              </a:ext>
            </a:extLst>
          </p:cNvPr>
          <p:cNvGrpSpPr/>
          <p:nvPr/>
        </p:nvGrpSpPr>
        <p:grpSpPr>
          <a:xfrm>
            <a:off x="2277290" y="3749021"/>
            <a:ext cx="1738063" cy="546070"/>
            <a:chOff x="1246255" y="3563196"/>
            <a:chExt cx="1738063" cy="546070"/>
          </a:xfrm>
        </p:grpSpPr>
        <p:sp>
          <p:nvSpPr>
            <p:cNvPr id="91" name="Rectangle 32">
              <a:extLst>
                <a:ext uri="{FF2B5EF4-FFF2-40B4-BE49-F238E27FC236}">
                  <a16:creationId xmlns:a16="http://schemas.microsoft.com/office/drawing/2014/main" id="{097AF61A-2AEB-A6F6-B8C9-DC29A6A20C70}"/>
                </a:ext>
              </a:extLst>
            </p:cNvPr>
            <p:cNvSpPr/>
            <p:nvPr/>
          </p:nvSpPr>
          <p:spPr>
            <a:xfrm>
              <a:off x="1246255" y="3563196"/>
              <a:ext cx="1738063" cy="54607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7051F557-5BA8-A58D-1912-935DB3AE9990}"/>
                </a:ext>
              </a:extLst>
            </p:cNvPr>
            <p:cNvSpPr/>
            <p:nvPr/>
          </p:nvSpPr>
          <p:spPr>
            <a:xfrm>
              <a:off x="1553682" y="3895270"/>
              <a:ext cx="532993" cy="17301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Rectangle 79">
              <a:extLst>
                <a:ext uri="{FF2B5EF4-FFF2-40B4-BE49-F238E27FC236}">
                  <a16:creationId xmlns:a16="http://schemas.microsoft.com/office/drawing/2014/main" id="{722F1CBD-2623-5236-8D7A-2720047952B2}"/>
                </a:ext>
              </a:extLst>
            </p:cNvPr>
            <p:cNvSpPr/>
            <p:nvPr/>
          </p:nvSpPr>
          <p:spPr>
            <a:xfrm>
              <a:off x="1657260" y="3768607"/>
              <a:ext cx="974678" cy="16326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6" name="Straight Arrow Connector 91">
            <a:extLst>
              <a:ext uri="{FF2B5EF4-FFF2-40B4-BE49-F238E27FC236}">
                <a16:creationId xmlns:a16="http://schemas.microsoft.com/office/drawing/2014/main" id="{44EB6220-0F20-9A43-0647-EE56F3F8149A}"/>
              </a:ext>
            </a:extLst>
          </p:cNvPr>
          <p:cNvCxnSpPr>
            <a:cxnSpLocks/>
          </p:cNvCxnSpPr>
          <p:nvPr/>
        </p:nvCxnSpPr>
        <p:spPr>
          <a:xfrm>
            <a:off x="3040238" y="4286302"/>
            <a:ext cx="2752" cy="56160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0BEA22-FF87-DE4B-3B4E-FF04622DEB31}"/>
              </a:ext>
            </a:extLst>
          </p:cNvPr>
          <p:cNvGrpSpPr/>
          <p:nvPr/>
        </p:nvGrpSpPr>
        <p:grpSpPr>
          <a:xfrm>
            <a:off x="4235193" y="3749021"/>
            <a:ext cx="1738747" cy="546906"/>
            <a:chOff x="3204158" y="3563196"/>
            <a:chExt cx="1738747" cy="546906"/>
          </a:xfrm>
        </p:grpSpPr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414F4DA9-6468-DB94-684F-E6D4580B10B6}"/>
                </a:ext>
              </a:extLst>
            </p:cNvPr>
            <p:cNvSpPr/>
            <p:nvPr/>
          </p:nvSpPr>
          <p:spPr>
            <a:xfrm>
              <a:off x="3204158" y="3563196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77">
              <a:extLst>
                <a:ext uri="{FF2B5EF4-FFF2-40B4-BE49-F238E27FC236}">
                  <a16:creationId xmlns:a16="http://schemas.microsoft.com/office/drawing/2014/main" id="{0E200F5C-46BE-DD82-D69C-58DC2758ACDD}"/>
                </a:ext>
              </a:extLst>
            </p:cNvPr>
            <p:cNvSpPr/>
            <p:nvPr/>
          </p:nvSpPr>
          <p:spPr>
            <a:xfrm>
              <a:off x="3470639" y="3916097"/>
              <a:ext cx="573938" cy="19316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2" name="Rectangle 82">
              <a:extLst>
                <a:ext uri="{FF2B5EF4-FFF2-40B4-BE49-F238E27FC236}">
                  <a16:creationId xmlns:a16="http://schemas.microsoft.com/office/drawing/2014/main" id="{E24D4E4E-A38D-D14C-E10F-C641FC72AB0E}"/>
                </a:ext>
              </a:extLst>
            </p:cNvPr>
            <p:cNvSpPr/>
            <p:nvPr/>
          </p:nvSpPr>
          <p:spPr>
            <a:xfrm>
              <a:off x="3655843" y="3768607"/>
              <a:ext cx="876969" cy="18504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1" name="Straight Arrow Connector 96">
            <a:extLst>
              <a:ext uri="{FF2B5EF4-FFF2-40B4-BE49-F238E27FC236}">
                <a16:creationId xmlns:a16="http://schemas.microsoft.com/office/drawing/2014/main" id="{2E03532D-9A78-888B-D1C0-0E9B14E4A027}"/>
              </a:ext>
            </a:extLst>
          </p:cNvPr>
          <p:cNvCxnSpPr>
            <a:cxnSpLocks/>
          </p:cNvCxnSpPr>
          <p:nvPr/>
        </p:nvCxnSpPr>
        <p:spPr>
          <a:xfrm>
            <a:off x="5276026" y="4300440"/>
            <a:ext cx="2752" cy="56160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968FAC-E3AA-6CB6-091B-381A1B0A33D4}"/>
              </a:ext>
            </a:extLst>
          </p:cNvPr>
          <p:cNvGrpSpPr/>
          <p:nvPr/>
        </p:nvGrpSpPr>
        <p:grpSpPr>
          <a:xfrm>
            <a:off x="4235193" y="4840114"/>
            <a:ext cx="1738747" cy="553862"/>
            <a:chOff x="10300917" y="3236469"/>
            <a:chExt cx="1738747" cy="553862"/>
          </a:xfrm>
        </p:grpSpPr>
        <p:sp>
          <p:nvSpPr>
            <p:cNvPr id="100" name="Rectangle 35">
              <a:extLst>
                <a:ext uri="{FF2B5EF4-FFF2-40B4-BE49-F238E27FC236}">
                  <a16:creationId xmlns:a16="http://schemas.microsoft.com/office/drawing/2014/main" id="{F73AFA1D-097F-27B5-768D-1ACC38F341C7}"/>
                </a:ext>
              </a:extLst>
            </p:cNvPr>
            <p:cNvSpPr/>
            <p:nvPr/>
          </p:nvSpPr>
          <p:spPr>
            <a:xfrm>
              <a:off x="10300917" y="3236469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4B6F3825-C9E7-0D7A-CBE7-ED12544D0BB8}"/>
                </a:ext>
              </a:extLst>
            </p:cNvPr>
            <p:cNvSpPr/>
            <p:nvPr/>
          </p:nvSpPr>
          <p:spPr>
            <a:xfrm>
              <a:off x="10898418" y="3419799"/>
              <a:ext cx="801598" cy="1872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8" name="Rectangle 95">
              <a:extLst>
                <a:ext uri="{FF2B5EF4-FFF2-40B4-BE49-F238E27FC236}">
                  <a16:creationId xmlns:a16="http://schemas.microsoft.com/office/drawing/2014/main" id="{DA7BDDFD-91C0-E0AD-7D3F-694728E1CE41}"/>
                </a:ext>
              </a:extLst>
            </p:cNvPr>
            <p:cNvSpPr/>
            <p:nvPr/>
          </p:nvSpPr>
          <p:spPr>
            <a:xfrm>
              <a:off x="10485335" y="3586544"/>
              <a:ext cx="1356885" cy="203787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4DA98C-D874-A461-A579-F37A907C8BC3}"/>
              </a:ext>
            </a:extLst>
          </p:cNvPr>
          <p:cNvGrpSpPr/>
          <p:nvPr/>
        </p:nvGrpSpPr>
        <p:grpSpPr>
          <a:xfrm>
            <a:off x="2276606" y="4841160"/>
            <a:ext cx="1738747" cy="546906"/>
            <a:chOff x="1245571" y="4655335"/>
            <a:chExt cx="1738747" cy="546906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428EF9D-2872-167A-A30B-6080C4CDCDEC}"/>
                </a:ext>
              </a:extLst>
            </p:cNvPr>
            <p:cNvSpPr/>
            <p:nvPr/>
          </p:nvSpPr>
          <p:spPr>
            <a:xfrm>
              <a:off x="1245571" y="4655335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80">
              <a:extLst>
                <a:ext uri="{FF2B5EF4-FFF2-40B4-BE49-F238E27FC236}">
                  <a16:creationId xmlns:a16="http://schemas.microsoft.com/office/drawing/2014/main" id="{A1BC17EE-97B2-B47D-EA42-9F11A9F683D0}"/>
                </a:ext>
              </a:extLst>
            </p:cNvPr>
            <p:cNvSpPr/>
            <p:nvPr/>
          </p:nvSpPr>
          <p:spPr>
            <a:xfrm>
              <a:off x="1890119" y="4839502"/>
              <a:ext cx="741820" cy="1853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7" name="Rectangle 94">
              <a:extLst>
                <a:ext uri="{FF2B5EF4-FFF2-40B4-BE49-F238E27FC236}">
                  <a16:creationId xmlns:a16="http://schemas.microsoft.com/office/drawing/2014/main" id="{6577CBAE-0584-72EA-1DD7-95441998F1DD}"/>
                </a:ext>
              </a:extLst>
            </p:cNvPr>
            <p:cNvSpPr/>
            <p:nvPr/>
          </p:nvSpPr>
          <p:spPr>
            <a:xfrm>
              <a:off x="1309666" y="4690718"/>
              <a:ext cx="1322273" cy="18157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6" name="Straight Arrow Connector 97">
            <a:extLst>
              <a:ext uri="{FF2B5EF4-FFF2-40B4-BE49-F238E27FC236}">
                <a16:creationId xmlns:a16="http://schemas.microsoft.com/office/drawing/2014/main" id="{FE4B82D5-F00F-9B95-132C-35671A7AA837}"/>
              </a:ext>
            </a:extLst>
          </p:cNvPr>
          <p:cNvCxnSpPr>
            <a:cxnSpLocks/>
          </p:cNvCxnSpPr>
          <p:nvPr/>
        </p:nvCxnSpPr>
        <p:spPr>
          <a:xfrm>
            <a:off x="4018376" y="5190189"/>
            <a:ext cx="22505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5">
            <a:extLst>
              <a:ext uri="{FF2B5EF4-FFF2-40B4-BE49-F238E27FC236}">
                <a16:creationId xmlns:a16="http://schemas.microsoft.com/office/drawing/2014/main" id="{B101C515-93C2-39F3-CDC7-977F8CCFB5D4}"/>
              </a:ext>
            </a:extLst>
          </p:cNvPr>
          <p:cNvCxnSpPr>
            <a:cxnSpLocks/>
          </p:cNvCxnSpPr>
          <p:nvPr/>
        </p:nvCxnSpPr>
        <p:spPr>
          <a:xfrm flipH="1">
            <a:off x="3272105" y="3288492"/>
            <a:ext cx="821630" cy="4195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CE937897-CE7E-3BD0-F1B9-19BB2B8D1C13}"/>
              </a:ext>
            </a:extLst>
          </p:cNvPr>
          <p:cNvSpPr/>
          <p:nvPr/>
        </p:nvSpPr>
        <p:spPr>
          <a:xfrm>
            <a:off x="449385" y="2626203"/>
            <a:ext cx="385950" cy="35194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C0F22DB2-6FFC-3CF3-B0E6-9D437F861B6C}"/>
              </a:ext>
            </a:extLst>
          </p:cNvPr>
          <p:cNvSpPr/>
          <p:nvPr/>
        </p:nvSpPr>
        <p:spPr>
          <a:xfrm rot="10800000">
            <a:off x="8370112" y="2593564"/>
            <a:ext cx="385950" cy="16215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8">
            <a:extLst>
              <a:ext uri="{FF2B5EF4-FFF2-40B4-BE49-F238E27FC236}">
                <a16:creationId xmlns:a16="http://schemas.microsoft.com/office/drawing/2014/main" id="{BB88B931-C4C7-0618-F336-3DDB0246129E}"/>
              </a:ext>
            </a:extLst>
          </p:cNvPr>
          <p:cNvSpPr txBox="1"/>
          <p:nvPr/>
        </p:nvSpPr>
        <p:spPr>
          <a:xfrm>
            <a:off x="8840318" y="3209044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FE32340A-AA48-54FD-072D-AE25E103C7F9}"/>
              </a:ext>
            </a:extLst>
          </p:cNvPr>
          <p:cNvSpPr/>
          <p:nvPr/>
        </p:nvSpPr>
        <p:spPr>
          <a:xfrm rot="10800000">
            <a:off x="9573984" y="4788884"/>
            <a:ext cx="266286" cy="324683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C28125DD-D264-A4E5-31C4-4FE1BB665ECF}"/>
              </a:ext>
            </a:extLst>
          </p:cNvPr>
          <p:cNvSpPr txBox="1"/>
          <p:nvPr/>
        </p:nvSpPr>
        <p:spPr>
          <a:xfrm>
            <a:off x="8693380" y="5190189"/>
            <a:ext cx="1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endParaRPr lang="en-US" altLang="ja-JP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CA5D4A-69D2-0AD2-4583-745EBF14EE3B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37D2198-05FF-1812-160F-B8BAD180C33C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119" name="Oval 10">
                <a:extLst>
                  <a:ext uri="{FF2B5EF4-FFF2-40B4-BE49-F238E27FC236}">
                    <a16:creationId xmlns:a16="http://schemas.microsoft.com/office/drawing/2014/main" id="{09977E54-C868-5068-4CBD-46AE673372B9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120" name="Oval 11">
                <a:extLst>
                  <a:ext uri="{FF2B5EF4-FFF2-40B4-BE49-F238E27FC236}">
                    <a16:creationId xmlns:a16="http://schemas.microsoft.com/office/drawing/2014/main" id="{2D8CB6B4-0C61-258F-DA2A-6FD366D45499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4D30E8B4-B009-5438-6957-045B791F85E8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3F3D7E98-1B27-0690-0163-F97774B7EF34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129" name="Straight Connector 14">
                <a:extLst>
                  <a:ext uri="{FF2B5EF4-FFF2-40B4-BE49-F238E27FC236}">
                    <a16:creationId xmlns:a16="http://schemas.microsoft.com/office/drawing/2014/main" id="{4231E47E-2B17-B8AB-4E8E-BF186FCCC2EF}"/>
                  </a:ext>
                </a:extLst>
              </p:cNvPr>
              <p:cNvCxnSpPr>
                <a:cxnSpLocks/>
                <a:stCxn id="120" idx="6"/>
                <a:endCxn id="125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5">
                <a:extLst>
                  <a:ext uri="{FF2B5EF4-FFF2-40B4-BE49-F238E27FC236}">
                    <a16:creationId xmlns:a16="http://schemas.microsoft.com/office/drawing/2014/main" id="{A93B721A-8E80-55F2-6BEE-D3311913A2CB}"/>
                  </a:ext>
                </a:extLst>
              </p:cNvPr>
              <p:cNvCxnSpPr>
                <a:cxnSpLocks/>
                <a:stCxn id="124" idx="6"/>
                <a:endCxn id="125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6">
                <a:extLst>
                  <a:ext uri="{FF2B5EF4-FFF2-40B4-BE49-F238E27FC236}">
                    <a16:creationId xmlns:a16="http://schemas.microsoft.com/office/drawing/2014/main" id="{B95D0AA1-E82F-452B-AFC8-2E569C0D1B36}"/>
                  </a:ext>
                </a:extLst>
              </p:cNvPr>
              <p:cNvCxnSpPr>
                <a:cxnSpLocks/>
                <a:stCxn id="119" idx="7"/>
                <a:endCxn id="120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7">
                <a:extLst>
                  <a:ext uri="{FF2B5EF4-FFF2-40B4-BE49-F238E27FC236}">
                    <a16:creationId xmlns:a16="http://schemas.microsoft.com/office/drawing/2014/main" id="{A7E27D91-4DC2-63F9-D273-2059CD935EC7}"/>
                  </a:ext>
                </a:extLst>
              </p:cNvPr>
              <p:cNvCxnSpPr>
                <a:cxnSpLocks/>
                <a:stCxn id="119" idx="5"/>
                <a:endCxn id="124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8">
                <a:extLst>
                  <a:ext uri="{FF2B5EF4-FFF2-40B4-BE49-F238E27FC236}">
                    <a16:creationId xmlns:a16="http://schemas.microsoft.com/office/drawing/2014/main" id="{4B732D97-9E18-0C9D-6E8D-E6CB5A2570FE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9">
              <a:extLst>
                <a:ext uri="{FF2B5EF4-FFF2-40B4-BE49-F238E27FC236}">
                  <a16:creationId xmlns:a16="http://schemas.microsoft.com/office/drawing/2014/main" id="{58FBED50-05F2-5A4F-E828-96669F01157D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6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4583 -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16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116 L 0.64167 -0.302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-15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046 L 0.48294 -0.153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-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64271 -0.1601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8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8242 0.006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8" grpId="0"/>
      <p:bldP spid="5" grpId="0"/>
      <p:bldP spid="7" grpId="0"/>
      <p:bldP spid="10" grpId="0"/>
      <p:bldP spid="12" grpId="0"/>
      <p:bldP spid="75" grpId="0" animBg="1"/>
      <p:bldP spid="86" grpId="0" animBg="1"/>
      <p:bldP spid="88" grpId="0"/>
      <p:bldP spid="89" grpId="0" animBg="1"/>
      <p:bldP spid="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7">
            <a:extLst>
              <a:ext uri="{FF2B5EF4-FFF2-40B4-BE49-F238E27FC236}">
                <a16:creationId xmlns:a16="http://schemas.microsoft.com/office/drawing/2014/main" id="{9A39D599-E0AE-598C-DE30-FADF798B230C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1">
            <a:extLst>
              <a:ext uri="{FF2B5EF4-FFF2-40B4-BE49-F238E27FC236}">
                <a16:creationId xmlns:a16="http://schemas.microsoft.com/office/drawing/2014/main" id="{03D9CD19-BD6F-F69F-4C38-B050CEF118F7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ABEA4162-8BCE-28D4-DDD9-59791D38EF38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36968" cy="15690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7">
            <a:extLst>
              <a:ext uri="{FF2B5EF4-FFF2-40B4-BE49-F238E27FC236}">
                <a16:creationId xmlns:a16="http://schemas.microsoft.com/office/drawing/2014/main" id="{89B114B4-2D22-7AC8-C4A8-75CA181E0B49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42</a:t>
            </a:fld>
            <a:endParaRPr lang="en-US" dirty="0"/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E7901278-A20F-F1EF-BDA9-DAEADDDC2467}"/>
              </a:ext>
            </a:extLst>
          </p:cNvPr>
          <p:cNvSpPr/>
          <p:nvPr/>
        </p:nvSpPr>
        <p:spPr>
          <a:xfrm>
            <a:off x="9992555" y="445079"/>
            <a:ext cx="1853589" cy="606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097AF61A-2AEB-A6F6-B8C9-DC29A6A20C70}"/>
              </a:ext>
            </a:extLst>
          </p:cNvPr>
          <p:cNvSpPr/>
          <p:nvPr/>
        </p:nvSpPr>
        <p:spPr>
          <a:xfrm>
            <a:off x="10036751" y="1641840"/>
            <a:ext cx="1738063" cy="546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414F4DA9-6468-DB94-684F-E6D4580B10B6}"/>
              </a:ext>
            </a:extLst>
          </p:cNvPr>
          <p:cNvSpPr/>
          <p:nvPr/>
        </p:nvSpPr>
        <p:spPr>
          <a:xfrm>
            <a:off x="10058784" y="2749285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D428EF9D-2872-167A-A30B-6080C4CDCDEC}"/>
              </a:ext>
            </a:extLst>
          </p:cNvPr>
          <p:cNvSpPr/>
          <p:nvPr/>
        </p:nvSpPr>
        <p:spPr>
          <a:xfrm>
            <a:off x="10068359" y="3738502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=S([A,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Rectangle 35">
            <a:extLst>
              <a:ext uri="{FF2B5EF4-FFF2-40B4-BE49-F238E27FC236}">
                <a16:creationId xmlns:a16="http://schemas.microsoft.com/office/drawing/2014/main" id="{F73AFA1D-097F-27B5-768D-1ACC38F341C7}"/>
              </a:ext>
            </a:extLst>
          </p:cNvPr>
          <p:cNvSpPr/>
          <p:nvPr/>
        </p:nvSpPr>
        <p:spPr>
          <a:xfrm>
            <a:off x="10068359" y="4885510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 =S([B,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7BBD0A0E-E9C9-59C6-2A42-4E851E1E604D}"/>
              </a:ext>
            </a:extLst>
          </p:cNvPr>
          <p:cNvSpPr/>
          <p:nvPr/>
        </p:nvSpPr>
        <p:spPr>
          <a:xfrm>
            <a:off x="11126006" y="483371"/>
            <a:ext cx="671525" cy="206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7051F557-5BA8-A58D-1912-935DB3AE9990}"/>
              </a:ext>
            </a:extLst>
          </p:cNvPr>
          <p:cNvSpPr/>
          <p:nvPr/>
        </p:nvSpPr>
        <p:spPr>
          <a:xfrm>
            <a:off x="10344178" y="1973914"/>
            <a:ext cx="532993" cy="1730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2" name="Rectangle 76">
            <a:extLst>
              <a:ext uri="{FF2B5EF4-FFF2-40B4-BE49-F238E27FC236}">
                <a16:creationId xmlns:a16="http://schemas.microsoft.com/office/drawing/2014/main" id="{04F55D85-092C-AC0B-BB70-05FF5593C5C5}"/>
              </a:ext>
            </a:extLst>
          </p:cNvPr>
          <p:cNvSpPr/>
          <p:nvPr/>
        </p:nvSpPr>
        <p:spPr>
          <a:xfrm>
            <a:off x="10582719" y="676395"/>
            <a:ext cx="671524" cy="1999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0E200F5C-46BE-DD82-D69C-58DC2758ACDD}"/>
              </a:ext>
            </a:extLst>
          </p:cNvPr>
          <p:cNvSpPr/>
          <p:nvPr/>
        </p:nvSpPr>
        <p:spPr>
          <a:xfrm>
            <a:off x="10325265" y="3102186"/>
            <a:ext cx="573938" cy="193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722F1CBD-2623-5236-8D7A-2720047952B2}"/>
              </a:ext>
            </a:extLst>
          </p:cNvPr>
          <p:cNvSpPr/>
          <p:nvPr/>
        </p:nvSpPr>
        <p:spPr>
          <a:xfrm>
            <a:off x="10447756" y="1847251"/>
            <a:ext cx="974678" cy="1632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A1BC17EE-97B2-B47D-EA42-9F11A9F683D0}"/>
              </a:ext>
            </a:extLst>
          </p:cNvPr>
          <p:cNvSpPr/>
          <p:nvPr/>
        </p:nvSpPr>
        <p:spPr>
          <a:xfrm>
            <a:off x="10712907" y="3922668"/>
            <a:ext cx="741820" cy="1853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E24D4E4E-A38D-D14C-E10F-C641FC72AB0E}"/>
              </a:ext>
            </a:extLst>
          </p:cNvPr>
          <p:cNvSpPr/>
          <p:nvPr/>
        </p:nvSpPr>
        <p:spPr>
          <a:xfrm>
            <a:off x="10510469" y="2954696"/>
            <a:ext cx="876969" cy="1850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4B6F3825-C9E7-0D7A-CBE7-ED12544D0BB8}"/>
              </a:ext>
            </a:extLst>
          </p:cNvPr>
          <p:cNvSpPr/>
          <p:nvPr/>
        </p:nvSpPr>
        <p:spPr>
          <a:xfrm>
            <a:off x="10665860" y="5068840"/>
            <a:ext cx="801598" cy="1872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7" name="Rectangle 94">
            <a:extLst>
              <a:ext uri="{FF2B5EF4-FFF2-40B4-BE49-F238E27FC236}">
                <a16:creationId xmlns:a16="http://schemas.microsoft.com/office/drawing/2014/main" id="{6577CBAE-0584-72EA-1DD7-95441998F1DD}"/>
              </a:ext>
            </a:extLst>
          </p:cNvPr>
          <p:cNvSpPr/>
          <p:nvPr/>
        </p:nvSpPr>
        <p:spPr>
          <a:xfrm>
            <a:off x="10132454" y="3773884"/>
            <a:ext cx="1322273" cy="18157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8" name="Rectangle 95">
            <a:extLst>
              <a:ext uri="{FF2B5EF4-FFF2-40B4-BE49-F238E27FC236}">
                <a16:creationId xmlns:a16="http://schemas.microsoft.com/office/drawing/2014/main" id="{DA7BDDFD-91C0-E0AD-7D3F-694728E1CE41}"/>
              </a:ext>
            </a:extLst>
          </p:cNvPr>
          <p:cNvSpPr/>
          <p:nvPr/>
        </p:nvSpPr>
        <p:spPr>
          <a:xfrm>
            <a:off x="10252777" y="5235585"/>
            <a:ext cx="1356885" cy="2037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A9E53-8BCF-8062-068F-4918DB1ADFF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最小不满足核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定位错误语句</a:t>
            </a:r>
          </a:p>
        </p:txBody>
      </p: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4C71EA87-820B-BBB1-0981-AB32D3C67F20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2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blipFill>
                <a:blip r:embed="rId3"/>
                <a:stretch>
                  <a:fillRect l="-2386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/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blipFill>
                <a:blip r:embed="rId4"/>
                <a:stretch>
                  <a:fillRect l="-157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5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blipFill>
                <a:blip r:embed="rId6"/>
                <a:stretch>
                  <a:fillRect l="-127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401A54C-5CC6-B4F6-823A-CF009C8550BB}"/>
              </a:ext>
            </a:extLst>
          </p:cNvPr>
          <p:cNvSpPr txBox="1"/>
          <p:nvPr/>
        </p:nvSpPr>
        <p:spPr>
          <a:xfrm>
            <a:off x="4727807" y="4701746"/>
            <a:ext cx="500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/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blipFill>
                <a:blip r:embed="rId7"/>
                <a:stretch>
                  <a:fillRect l="-221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720E03-303A-AE73-6937-32141C5F36CD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352DB37-F57F-9A8D-1922-A34483C18DEA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35632BDC-7E6F-4F32-771E-A50D42439E98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AD39817E-9C84-5D6E-9290-7B2C0DCF0D02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6B03FB5B-72A2-3DEB-92FF-67B4C339F10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BE9266E4-C5A1-A422-942B-74F9A206F28E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47" name="Straight Connector 14">
                <a:extLst>
                  <a:ext uri="{FF2B5EF4-FFF2-40B4-BE49-F238E27FC236}">
                    <a16:creationId xmlns:a16="http://schemas.microsoft.com/office/drawing/2014/main" id="{4D219C63-7D22-5967-9F40-D3D30660DDA8}"/>
                  </a:ext>
                </a:extLst>
              </p:cNvPr>
              <p:cNvCxnSpPr>
                <a:cxnSpLocks/>
                <a:stCxn id="42" idx="6"/>
                <a:endCxn id="44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5">
                <a:extLst>
                  <a:ext uri="{FF2B5EF4-FFF2-40B4-BE49-F238E27FC236}">
                    <a16:creationId xmlns:a16="http://schemas.microsoft.com/office/drawing/2014/main" id="{1F51404D-7E6D-A5FF-9BBE-27B4ABAB5FEC}"/>
                  </a:ext>
                </a:extLst>
              </p:cNvPr>
              <p:cNvCxnSpPr>
                <a:cxnSpLocks/>
                <a:stCxn id="43" idx="6"/>
                <a:endCxn id="44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77D833-A1B4-47A9-9588-213F78E2322D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">
                <a:extLst>
                  <a:ext uri="{FF2B5EF4-FFF2-40B4-BE49-F238E27FC236}">
                    <a16:creationId xmlns:a16="http://schemas.microsoft.com/office/drawing/2014/main" id="{F527B420-BFFA-27CF-71EE-80E4B11D24CE}"/>
                  </a:ext>
                </a:extLst>
              </p:cNvPr>
              <p:cNvCxnSpPr>
                <a:cxnSpLocks/>
                <a:stCxn id="41" idx="5"/>
                <a:endCxn id="43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">
                <a:extLst>
                  <a:ext uri="{FF2B5EF4-FFF2-40B4-BE49-F238E27FC236}">
                    <a16:creationId xmlns:a16="http://schemas.microsoft.com/office/drawing/2014/main" id="{DA33D913-BD07-EBA0-CBA0-E66D1FC90A53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105BA843-3DC9-CBF0-19EC-5FE5D1A31250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3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blipFill>
                <a:blip r:embed="rId4"/>
                <a:stretch>
                  <a:fillRect l="-1590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blipFill>
                <a:blip r:embed="rId5"/>
                <a:stretch>
                  <a:fillRect l="-136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blipFill>
                <a:blip r:embed="rId6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7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5005148" y="6308209"/>
            <a:ext cx="533185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/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blipFill>
                <a:blip r:embed="rId8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C682DE-F7FA-18D4-EFC1-231D95FC4B41}"/>
              </a:ext>
            </a:extLst>
          </p:cNvPr>
          <p:cNvSpPr txBox="1"/>
          <p:nvPr/>
        </p:nvSpPr>
        <p:spPr>
          <a:xfrm>
            <a:off x="1220201" y="5163535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00CDA-F0DB-0F42-8973-FD5C37D381C5}"/>
              </a:ext>
            </a:extLst>
          </p:cNvPr>
          <p:cNvSpPr txBox="1"/>
          <p:nvPr/>
        </p:nvSpPr>
        <p:spPr>
          <a:xfrm>
            <a:off x="1205165" y="4560875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A33CB-518B-F77B-A53B-9AA07A3E7C98}"/>
              </a:ext>
            </a:extLst>
          </p:cNvPr>
          <p:cNvSpPr txBox="1"/>
          <p:nvPr/>
        </p:nvSpPr>
        <p:spPr>
          <a:xfrm>
            <a:off x="1222960" y="4032075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4DBE7-B719-7939-C364-C30A5D3EBC12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4298-5DC8-2E66-EC99-6349EDFDBA72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ri4. localpref=120 /\ bestS2.nexthop=A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C6CB4D-8D9B-87E2-E383-79311EA65B56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2EF22-67E5-C79D-34F7-1FD1DDA5211D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ri3.localpref=200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49A35D-41DF-48C7-D110-57962AD6B446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944EA1-2FDD-EA0A-3652-A2C131B85033}"/>
              </a:ext>
            </a:extLst>
          </p:cNvPr>
          <p:cNvSpPr txBox="1"/>
          <p:nvPr/>
        </p:nvSpPr>
        <p:spPr>
          <a:xfrm>
            <a:off x="2242263" y="3476026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5FC4A-67EC-E663-B06C-F1EF47422560}"/>
              </a:ext>
            </a:extLst>
          </p:cNvPr>
          <p:cNvSpPr txBox="1"/>
          <p:nvPr/>
        </p:nvSpPr>
        <p:spPr>
          <a:xfrm>
            <a:off x="3533650" y="2588979"/>
            <a:ext cx="137215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E9E0B-5D7A-91E2-1025-7AC0C2386FC4}"/>
              </a:ext>
            </a:extLst>
          </p:cNvPr>
          <p:cNvSpPr txBox="1"/>
          <p:nvPr/>
        </p:nvSpPr>
        <p:spPr>
          <a:xfrm>
            <a:off x="2389608" y="2229827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04B36-4753-6A00-FE7B-F18B4242804E}"/>
              </a:ext>
            </a:extLst>
          </p:cNvPr>
          <p:cNvSpPr txBox="1"/>
          <p:nvPr/>
        </p:nvSpPr>
        <p:spPr>
          <a:xfrm>
            <a:off x="6326610" y="1576606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，当时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并没有可比较路由，所以直接选择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作为最优路径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BAECF8-158B-B2E3-4E56-587AE0C18CAD}"/>
              </a:ext>
            </a:extLst>
          </p:cNvPr>
          <p:cNvSpPr txBox="1"/>
          <p:nvPr/>
        </p:nvSpPr>
        <p:spPr>
          <a:xfrm>
            <a:off x="1962960" y="5465162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ri1</a:t>
            </a:r>
            <a:r>
              <a:rPr lang="zh-CN" altLang="en-US" dirty="0">
                <a:solidFill>
                  <a:schemeClr val="bg1"/>
                </a:solidFill>
              </a:rPr>
              <a:t>并选择其为最优路径，于是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再宣告</a:t>
            </a:r>
            <a:r>
              <a:rPr lang="en-US" altLang="zh-CN" dirty="0">
                <a:solidFill>
                  <a:schemeClr val="bg1"/>
                </a:solidFill>
              </a:rPr>
              <a:t>re3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EDFF77-1586-2DEE-7E35-7E60B82026CA}"/>
              </a:ext>
            </a:extLst>
          </p:cNvPr>
          <p:cNvSpPr/>
          <p:nvPr/>
        </p:nvSpPr>
        <p:spPr>
          <a:xfrm>
            <a:off x="5346388" y="4549619"/>
            <a:ext cx="6685283" cy="1341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9C3C84-7432-B988-9570-7810EEBED482}"/>
              </a:ext>
            </a:extLst>
          </p:cNvPr>
          <p:cNvSpPr/>
          <p:nvPr/>
        </p:nvSpPr>
        <p:spPr>
          <a:xfrm>
            <a:off x="4905803" y="2499936"/>
            <a:ext cx="4505485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2D02FD1-2C3B-D994-3881-CD0AC01AD61C}"/>
              </a:ext>
            </a:extLst>
          </p:cNvPr>
          <p:cNvSpPr/>
          <p:nvPr/>
        </p:nvSpPr>
        <p:spPr>
          <a:xfrm>
            <a:off x="564168" y="3403006"/>
            <a:ext cx="4278551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7B8F52E-306F-3F57-3099-EE0BB9EECAE9}"/>
              </a:ext>
            </a:extLst>
          </p:cNvPr>
          <p:cNvSpPr/>
          <p:nvPr/>
        </p:nvSpPr>
        <p:spPr>
          <a:xfrm>
            <a:off x="564169" y="2148417"/>
            <a:ext cx="4278551" cy="7547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4E2CF-5641-C952-FA6B-7EB4C02A2310}"/>
              </a:ext>
            </a:extLst>
          </p:cNvPr>
          <p:cNvSpPr txBox="1"/>
          <p:nvPr/>
        </p:nvSpPr>
        <p:spPr>
          <a:xfrm>
            <a:off x="1184926" y="2908221"/>
            <a:ext cx="36610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发送</a:t>
            </a:r>
            <a:r>
              <a:rPr lang="en-US" altLang="zh-CN" dirty="0">
                <a:solidFill>
                  <a:schemeClr val="bg1"/>
                </a:solidFill>
              </a:rPr>
              <a:t>re1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宣告</a:t>
            </a: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网段的可达信息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79FB4F-271B-BDB5-D56E-32368158FB16}"/>
              </a:ext>
            </a:extLst>
          </p:cNvPr>
          <p:cNvSpPr txBox="1"/>
          <p:nvPr/>
        </p:nvSpPr>
        <p:spPr>
          <a:xfrm>
            <a:off x="760579" y="1648257"/>
            <a:ext cx="4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计算错误不变量（错误解释）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A58A17-2657-DE60-6EDC-0411F1FB9E03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D975F4E-4E4E-D338-9B3E-C7BB00E1E2C8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27AA703B-A3DB-EE85-7746-4A75B9735F5B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EBA88D88-4A4F-65D7-68D7-8FDB1163AA5F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0DB7965A-B3A0-1729-F31A-A7F8F2B13FD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38E6EB1E-32BD-6D3B-400F-55D4E5C56CC9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7C9A9416-CCA2-FE05-41CD-4774CC6F366B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5">
                <a:extLst>
                  <a:ext uri="{FF2B5EF4-FFF2-40B4-BE49-F238E27FC236}">
                    <a16:creationId xmlns:a16="http://schemas.microsoft.com/office/drawing/2014/main" id="{A5493FD8-45E1-D0A9-AEA4-CD4D068A1340}"/>
                  </a:ext>
                </a:extLst>
              </p:cNvPr>
              <p:cNvCxnSpPr>
                <a:cxnSpLocks/>
                <a:stCxn id="29" idx="6"/>
                <a:endCxn id="30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6">
                <a:extLst>
                  <a:ext uri="{FF2B5EF4-FFF2-40B4-BE49-F238E27FC236}">
                    <a16:creationId xmlns:a16="http://schemas.microsoft.com/office/drawing/2014/main" id="{C5A72D1B-8638-5A3A-F9FC-B7CF728F9773}"/>
                  </a:ext>
                </a:extLst>
              </p:cNvPr>
              <p:cNvCxnSpPr>
                <a:cxnSpLocks/>
                <a:stCxn id="27" idx="7"/>
                <a:endCxn id="28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7">
                <a:extLst>
                  <a:ext uri="{FF2B5EF4-FFF2-40B4-BE49-F238E27FC236}">
                    <a16:creationId xmlns:a16="http://schemas.microsoft.com/office/drawing/2014/main" id="{991B20D6-181F-B124-9790-D19C1D76337B}"/>
                  </a:ext>
                </a:extLst>
              </p:cNvPr>
              <p:cNvCxnSpPr>
                <a:cxnSpLocks/>
                <a:stCxn id="27" idx="5"/>
                <a:endCxn id="29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">
                <a:extLst>
                  <a:ext uri="{FF2B5EF4-FFF2-40B4-BE49-F238E27FC236}">
                    <a16:creationId xmlns:a16="http://schemas.microsoft.com/office/drawing/2014/main" id="{89F22FA3-DB4F-EA9C-54B8-8F4B9944EFA8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6DBA720-F7F1-6A08-8962-857F6D007381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E74F51-C678-32C6-85D9-1002E0A7E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185" y="197334"/>
            <a:ext cx="1134232" cy="308021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76548EC-897D-6B48-DE75-2F290EFF171F}"/>
              </a:ext>
            </a:extLst>
          </p:cNvPr>
          <p:cNvSpPr txBox="1"/>
          <p:nvPr/>
        </p:nvSpPr>
        <p:spPr>
          <a:xfrm>
            <a:off x="8615090" y="3350600"/>
            <a:ext cx="3443831" cy="12003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又收到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发送的路由通告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r>
              <a:rPr lang="zh-CN" altLang="en-US" dirty="0">
                <a:solidFill>
                  <a:schemeClr val="bg1"/>
                </a:solidFill>
              </a:rPr>
              <a:t>并设置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120,</a:t>
            </a:r>
            <a:r>
              <a:rPr lang="zh-CN" altLang="en-US" dirty="0">
                <a:solidFill>
                  <a:schemeClr val="bg1"/>
                </a:solidFill>
              </a:rPr>
              <a:t> 而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当时的最优路径</a:t>
            </a:r>
            <a:r>
              <a:rPr lang="en-US" altLang="zh-CN" dirty="0">
                <a:solidFill>
                  <a:schemeClr val="bg1"/>
                </a:solidFill>
              </a:rPr>
              <a:t>bestS2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200, </a:t>
            </a:r>
            <a:r>
              <a:rPr lang="zh-CN" altLang="en-US" dirty="0">
                <a:solidFill>
                  <a:schemeClr val="bg1"/>
                </a:solidFill>
              </a:rPr>
              <a:t>所以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不重新选择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的路由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19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：性质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：错误不变量对应的错误语句集合是不可满足的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：定位出的错误语句是最小的错误解释集合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44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860D9-B07A-384C-0A16-4D3F06641A0A}"/>
              </a:ext>
            </a:extLst>
          </p:cNvPr>
          <p:cNvSpPr txBox="1"/>
          <p:nvPr/>
        </p:nvSpPr>
        <p:spPr>
          <a:xfrm>
            <a:off x="7879096" y="3484410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F5740E-D3D2-E702-0917-6C2A86BB6EB7}"/>
              </a:ext>
            </a:extLst>
          </p:cNvPr>
          <p:cNvSpPr txBox="1"/>
          <p:nvPr/>
        </p:nvSpPr>
        <p:spPr>
          <a:xfrm>
            <a:off x="9425350" y="3483394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/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blipFill>
                <a:blip r:embed="rId3"/>
                <a:stretch>
                  <a:fillRect t="-2239" b="-5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35">
            <a:extLst>
              <a:ext uri="{FF2B5EF4-FFF2-40B4-BE49-F238E27FC236}">
                <a16:creationId xmlns:a16="http://schemas.microsoft.com/office/drawing/2014/main" id="{8103FE80-C176-A11E-BA87-A7D082C2363B}"/>
              </a:ext>
            </a:extLst>
          </p:cNvPr>
          <p:cNvGrpSpPr/>
          <p:nvPr/>
        </p:nvGrpSpPr>
        <p:grpSpPr>
          <a:xfrm>
            <a:off x="7418756" y="2127836"/>
            <a:ext cx="1399633" cy="1193824"/>
            <a:chOff x="8599267" y="2687067"/>
            <a:chExt cx="1399633" cy="1193824"/>
          </a:xfrm>
        </p:grpSpPr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C5A156E-2DC8-A3ED-A47A-84CF16B82F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9267" y="2687067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E86B9816-4424-5276-9A64-246CA91F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275031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9BB71CE3-4B44-7951-A1CB-AFF41EF6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3581" y="3552839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1D0801AF-9562-FBCE-853D-690F568FC2C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880891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8">
            <a:extLst>
              <a:ext uri="{FF2B5EF4-FFF2-40B4-BE49-F238E27FC236}">
                <a16:creationId xmlns:a16="http://schemas.microsoft.com/office/drawing/2014/main" id="{035FD2FE-21D8-924A-21E8-3180CE6925FB}"/>
              </a:ext>
            </a:extLst>
          </p:cNvPr>
          <p:cNvSpPr txBox="1"/>
          <p:nvPr/>
        </p:nvSpPr>
        <p:spPr>
          <a:xfrm>
            <a:off x="7179156" y="34844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A79D1F91-383E-57C6-2259-254B1A17AFBF}"/>
              </a:ext>
            </a:extLst>
          </p:cNvPr>
          <p:cNvGrpSpPr/>
          <p:nvPr/>
        </p:nvGrpSpPr>
        <p:grpSpPr>
          <a:xfrm>
            <a:off x="9057901" y="1825624"/>
            <a:ext cx="1620894" cy="2028117"/>
            <a:chOff x="10314090" y="3741762"/>
            <a:chExt cx="1620894" cy="202811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1B9759-F0CA-58C0-AC0E-FE06C636A359}"/>
                </a:ext>
              </a:extLst>
            </p:cNvPr>
            <p:cNvSpPr txBox="1"/>
            <p:nvPr/>
          </p:nvSpPr>
          <p:spPr>
            <a:xfrm>
              <a:off x="10380821" y="540054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66E337E5-F54C-F851-65C8-1C096C43E84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B87B035A-806F-86B3-CA7D-FA09407DD6B1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F87A4C36-6064-CB38-2B47-9DB63F80CD2E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251BEB9F-0D6A-0A14-B6FA-A499F58A0F84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E6D1750-E645-46E0-80E4-B517740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2" y="1763897"/>
            <a:ext cx="3055096" cy="2033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对计算路径的错误语句中的配置相关变量做映射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错误语句：赋值语句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找到错误语句中来自配置的常量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相关配置值设成符号变量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未知值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将程序执行过程重新编码成带约束的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公式，通过求解公式的可满足赋值得到修复后的配置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/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altLang="zh-CN" sz="2000" dirty="0"/>
                  <a:t> (input&lt;42) </a:t>
                </a:r>
              </a:p>
              <a:p>
                <a:r>
                  <a:rPr lang="en-US" altLang="zh-CN" sz="2000" dirty="0"/>
                  <a:t>   /\ (x’=1) </a:t>
                </a:r>
              </a:p>
              <a:p>
                <a:r>
                  <a:rPr lang="en-US" altLang="zh-CN" sz="2000" dirty="0"/>
                  <a:t>   /\ (y’=input-42) </a:t>
                </a:r>
              </a:p>
              <a:p>
                <a:r>
                  <a:rPr lang="en-US" altLang="zh-CN" sz="2000" dirty="0"/>
                  <a:t>   /\ (y’&lt;</a:t>
                </a:r>
                <a:r>
                  <a:rPr lang="en-US" altLang="zh-CN" sz="2000" b="1" dirty="0"/>
                  <a:t>var1</a:t>
                </a:r>
                <a:r>
                  <a:rPr lang="en-US" altLang="zh-CN" sz="2000" dirty="0"/>
                  <a:t> ? x’’=</a:t>
                </a:r>
                <a:r>
                  <a:rPr lang="en-US" altLang="zh-CN" sz="2000" b="1" dirty="0"/>
                  <a:t>var2 </a:t>
                </a:r>
                <a:r>
                  <a:rPr lang="en-US" altLang="zh-CN" sz="2000" dirty="0"/>
                  <a:t>: True) 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blipFill>
                <a:blip r:embed="rId3"/>
                <a:stretch>
                  <a:fillRect l="-1832" t="-2247" r="-1099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54BBE03-140C-27EB-1FBE-2844DF4C0762}"/>
              </a:ext>
            </a:extLst>
          </p:cNvPr>
          <p:cNvSpPr txBox="1"/>
          <p:nvPr/>
        </p:nvSpPr>
        <p:spPr>
          <a:xfrm>
            <a:off x="10640807" y="5217955"/>
            <a:ext cx="10494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var1=0 </a:t>
            </a:r>
          </a:p>
          <a:p>
            <a:r>
              <a:rPr lang="en-US" altLang="zh-CN" sz="2000" dirty="0"/>
              <a:t>var2=1</a:t>
            </a:r>
            <a:endParaRPr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4D0431-4C87-D62A-AF03-ADDA96893AF4}"/>
              </a:ext>
            </a:extLst>
          </p:cNvPr>
          <p:cNvCxnSpPr>
            <a:cxnSpLocks/>
          </p:cNvCxnSpPr>
          <p:nvPr/>
        </p:nvCxnSpPr>
        <p:spPr>
          <a:xfrm>
            <a:off x="10027646" y="5571898"/>
            <a:ext cx="613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EAD12CD2-0704-CE0C-931C-151BEA64DCFB}"/>
              </a:ext>
            </a:extLst>
          </p:cNvPr>
          <p:cNvCxnSpPr>
            <a:cxnSpLocks/>
          </p:cNvCxnSpPr>
          <p:nvPr/>
        </p:nvCxnSpPr>
        <p:spPr>
          <a:xfrm>
            <a:off x="7946605" y="2518479"/>
            <a:ext cx="21760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E8D1F17E-BFBD-B519-03D8-204A25C46CEC}"/>
              </a:ext>
            </a:extLst>
          </p:cNvPr>
          <p:cNvCxnSpPr>
            <a:cxnSpLocks/>
          </p:cNvCxnSpPr>
          <p:nvPr/>
        </p:nvCxnSpPr>
        <p:spPr>
          <a:xfrm>
            <a:off x="7922979" y="2790061"/>
            <a:ext cx="12934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8CB26D0B-CD3F-EB73-C723-62314626586E}"/>
              </a:ext>
            </a:extLst>
          </p:cNvPr>
          <p:cNvCxnSpPr>
            <a:cxnSpLocks/>
          </p:cNvCxnSpPr>
          <p:nvPr/>
        </p:nvCxnSpPr>
        <p:spPr>
          <a:xfrm>
            <a:off x="7946605" y="3049938"/>
            <a:ext cx="13653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DCF5D569-64DF-DD8D-8D3E-69238B49D461}"/>
              </a:ext>
            </a:extLst>
          </p:cNvPr>
          <p:cNvSpPr/>
          <p:nvPr/>
        </p:nvSpPr>
        <p:spPr>
          <a:xfrm>
            <a:off x="8603878" y="2570003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F9B0163-CEB7-A7FA-6E27-09C7B3ED9594}"/>
              </a:ext>
            </a:extLst>
          </p:cNvPr>
          <p:cNvSpPr/>
          <p:nvPr/>
        </p:nvSpPr>
        <p:spPr>
          <a:xfrm>
            <a:off x="8603877" y="2817365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11D65A-CBB7-4E76-6B7C-850E40EED567}"/>
              </a:ext>
            </a:extLst>
          </p:cNvPr>
          <p:cNvSpPr txBox="1"/>
          <p:nvPr/>
        </p:nvSpPr>
        <p:spPr>
          <a:xfrm>
            <a:off x="8091794" y="2812022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x = var2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76F48F-D496-6AAE-43A1-DFCFFFA3355A}"/>
              </a:ext>
            </a:extLst>
          </p:cNvPr>
          <p:cNvSpPr txBox="1"/>
          <p:nvPr/>
        </p:nvSpPr>
        <p:spPr>
          <a:xfrm>
            <a:off x="8224420" y="2508569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y &lt; var1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36800D4-69A2-210C-2DE8-EF214A8DEB86}"/>
              </a:ext>
            </a:extLst>
          </p:cNvPr>
          <p:cNvSpPr txBox="1"/>
          <p:nvPr/>
        </p:nvSpPr>
        <p:spPr>
          <a:xfrm>
            <a:off x="8224420" y="2506611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y &lt; 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8BE8075-E0D3-0535-6F5A-7EDF01145347}"/>
              </a:ext>
            </a:extLst>
          </p:cNvPr>
          <p:cNvSpPr txBox="1"/>
          <p:nvPr/>
        </p:nvSpPr>
        <p:spPr>
          <a:xfrm>
            <a:off x="8091794" y="2817518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x = 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36545A-43DC-A8CC-D355-B978C2604B2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815594" y="2948847"/>
            <a:ext cx="2349951" cy="2269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2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/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blipFill>
                <a:blip r:embed="rId3"/>
                <a:stretch>
                  <a:fillRect l="-1590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/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blipFill>
                <a:blip r:embed="rId4"/>
                <a:stretch>
                  <a:fillRect l="-136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/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blipFill>
                <a:blip r:embed="rId5"/>
                <a:stretch>
                  <a:fillRect l="-9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6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A4AA9C9-7E8A-5705-EFB0-116414D14D88}"/>
              </a:ext>
            </a:extLst>
          </p:cNvPr>
          <p:cNvSpPr txBox="1"/>
          <p:nvPr/>
        </p:nvSpPr>
        <p:spPr>
          <a:xfrm>
            <a:off x="5005148" y="630820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/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blipFill>
                <a:blip r:embed="rId7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8745CA4-0FFA-C963-D240-874F0F6CC3CD}"/>
              </a:ext>
            </a:extLst>
          </p:cNvPr>
          <p:cNvSpPr txBox="1"/>
          <p:nvPr/>
        </p:nvSpPr>
        <p:spPr>
          <a:xfrm>
            <a:off x="1220201" y="4570584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5657D17-9492-4B16-D49D-3E76BF74BDC6}"/>
              </a:ext>
            </a:extLst>
          </p:cNvPr>
          <p:cNvSpPr txBox="1"/>
          <p:nvPr/>
        </p:nvSpPr>
        <p:spPr>
          <a:xfrm>
            <a:off x="1205165" y="3967924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C0D8C7-920A-4AED-756E-5834372F086E}"/>
              </a:ext>
            </a:extLst>
          </p:cNvPr>
          <p:cNvSpPr txBox="1"/>
          <p:nvPr/>
        </p:nvSpPr>
        <p:spPr>
          <a:xfrm>
            <a:off x="1222960" y="3439124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8C83F4-FD6D-734F-D636-C5BF1768FF64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466A55-01E2-2A8C-9614-FFC99E3D3349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ri4. localpref=120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bestS2.nexthop=A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339F70E-5FE7-8463-D6A0-6ACDE3EF01D0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C18BB4-C791-CCA8-AC91-CB88EC5482DA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ri3.localpref=200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48D4BA-1AC8-20D6-CB97-E4AB6C8E694D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DC1BD3-CAE9-49AE-EE61-7C95FDEDE3EA}"/>
              </a:ext>
            </a:extLst>
          </p:cNvPr>
          <p:cNvSpPr txBox="1"/>
          <p:nvPr/>
        </p:nvSpPr>
        <p:spPr>
          <a:xfrm>
            <a:off x="2242263" y="2883075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BCD79C-98E8-2D25-2A33-C8D760165582}"/>
              </a:ext>
            </a:extLst>
          </p:cNvPr>
          <p:cNvSpPr txBox="1"/>
          <p:nvPr/>
        </p:nvSpPr>
        <p:spPr>
          <a:xfrm>
            <a:off x="3533650" y="1996028"/>
            <a:ext cx="173435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D83193-9E80-BA7F-3BD3-B2539D6D17D6}"/>
              </a:ext>
            </a:extLst>
          </p:cNvPr>
          <p:cNvSpPr txBox="1"/>
          <p:nvPr/>
        </p:nvSpPr>
        <p:spPr>
          <a:xfrm>
            <a:off x="2389608" y="1636876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46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E08548-CDA9-8092-E0B7-0CE5F31878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3CBEB-A62C-7547-B7F6-B847810FF9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D638-2E66-BE9F-0EFB-B26EE061321D}"/>
              </a:ext>
            </a:extLst>
          </p:cNvPr>
          <p:cNvSpPr txBox="1"/>
          <p:nvPr/>
        </p:nvSpPr>
        <p:spPr>
          <a:xfrm>
            <a:off x="7287718" y="1730523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S_import_A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A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200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535FE1-0136-990E-7FBE-861F0717E727}"/>
              </a:ext>
            </a:extLst>
          </p:cNvPr>
          <p:cNvSpPr txBox="1"/>
          <p:nvPr/>
        </p:nvSpPr>
        <p:spPr>
          <a:xfrm>
            <a:off x="8674624" y="2795064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S_import_B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B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120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53921-8643-3304-EC21-6A686A325325}"/>
              </a:ext>
            </a:extLst>
          </p:cNvPr>
          <p:cNvCxnSpPr/>
          <p:nvPr/>
        </p:nvCxnSpPr>
        <p:spPr>
          <a:xfrm flipV="1">
            <a:off x="8194964" y="2653853"/>
            <a:ext cx="180109" cy="137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E4319-35AC-2E36-CF71-C0D6DCBB68A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134580" y="3718394"/>
            <a:ext cx="260785" cy="1497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9E830-62D4-0772-59A4-3F7D7CF9066A}"/>
              </a:ext>
            </a:extLst>
          </p:cNvPr>
          <p:cNvSpPr txBox="1"/>
          <p:nvPr/>
        </p:nvSpPr>
        <p:spPr>
          <a:xfrm>
            <a:off x="8751357" y="2323336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var1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AD0A94-A916-0521-0F4E-986F6011A204}"/>
              </a:ext>
            </a:extLst>
          </p:cNvPr>
          <p:cNvSpPr txBox="1"/>
          <p:nvPr/>
        </p:nvSpPr>
        <p:spPr>
          <a:xfrm>
            <a:off x="10134580" y="3394558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var2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7685F-9ED3-B2CA-856B-4971098EA08C}"/>
              </a:ext>
            </a:extLst>
          </p:cNvPr>
          <p:cNvSpPr txBox="1"/>
          <p:nvPr/>
        </p:nvSpPr>
        <p:spPr>
          <a:xfrm>
            <a:off x="8690570" y="2273027"/>
            <a:ext cx="1291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var1=100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0240C-4CAC-9F7A-8B5B-12519A922A70}"/>
              </a:ext>
            </a:extLst>
          </p:cNvPr>
          <p:cNvSpPr txBox="1"/>
          <p:nvPr/>
        </p:nvSpPr>
        <p:spPr>
          <a:xfrm>
            <a:off x="10143911" y="3341935"/>
            <a:ext cx="1236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var2=101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  <p:bldP spid="35" grpId="0" animBg="1"/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7032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~3K Python + 500 Java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Batfish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测试数据集：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Zoo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NetComplete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+ 3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Fattree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配置行数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O(100) ~ O(10000)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修复属性：源点到目的节点需经过指定路径（分别设置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87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806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因果关系记录开销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内就可以完成因果关系记录，额外开销很小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8E0E4-F7FB-383E-6CA9-F14AE3DC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r="12939" b="17746"/>
          <a:stretch/>
        </p:blipFill>
        <p:spPr>
          <a:xfrm>
            <a:off x="6195275" y="3091728"/>
            <a:ext cx="4198513" cy="3255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C9925A-DE18-B7EC-42A8-85F18F37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2" t="7147" r="25453" b="16863"/>
          <a:stretch/>
        </p:blipFill>
        <p:spPr>
          <a:xfrm>
            <a:off x="1310914" y="3276600"/>
            <a:ext cx="3239036" cy="2410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2FE3C-3D84-FC17-4957-1AAB7D345084}"/>
              </a:ext>
            </a:extLst>
          </p:cNvPr>
          <p:cNvSpPr txBox="1">
            <a:spLocks/>
          </p:cNvSpPr>
          <p:nvPr/>
        </p:nvSpPr>
        <p:spPr>
          <a:xfrm>
            <a:off x="6002629" y="1843132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总修复时长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O(10s)~O(100s)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，受网络大小和配置数量影响较大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10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87CE8-8DCA-B6BF-4EC0-E66D8063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2"/>
          <a:stretch/>
        </p:blipFill>
        <p:spPr>
          <a:xfrm>
            <a:off x="884642" y="2726763"/>
            <a:ext cx="10690670" cy="302300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D0B32-5CD1-B2C7-EE95-FD6CB194E3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配置改动情况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绝大部分改动比例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&lt;10%</a:t>
            </a:r>
          </a:p>
        </p:txBody>
      </p:sp>
    </p:spTree>
    <p:extLst>
      <p:ext uri="{BB962C8B-B14F-4D97-AF65-F5344CB8AC3E}">
        <p14:creationId xmlns:p14="http://schemas.microsoft.com/office/powerpoint/2010/main" val="321157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279059" y="2866530"/>
            <a:ext cx="2697237" cy="362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9677401" cy="4621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网络配置全周期自动管理需要对网络配置进行自动化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故障诊断与错误修复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现有工具使用难度高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适用范围窄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将分布式路由计算路径转化为集中式线性计算路径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设计元素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轻量级捕获机制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最小化故障定位与解释算法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最小化修复求解器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的插件拓展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即插即用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前期测试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支持低开销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快速网络配置故障诊断与错误修复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51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[SIGCOMM'23]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[APNet'23]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400352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[APNet'23]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816F17-A4B7-5A49-8505-B00FE155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24" grpId="0" animBg="1"/>
      <p:bldP spid="27" grpId="0"/>
      <p:bldP spid="30" grpId="0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95" y="2542875"/>
            <a:ext cx="2962276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年轻的团队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博士生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硕士生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本科生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有趣的研究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可解释智能网络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3098610" y="18289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欢迎大家来厦门指导工作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76B293-B2FE-D747-9806-3BCC7FC2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为什么关注数据平面验证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2E415-DA91-F040-87D2-DED88CD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数据平面是网络转发行为最真实的基准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配置平面验证工具无法高效捕获网络多收敛态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4E3D-2C17-2647-86C1-748647F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FFA07-2A61-154B-B5D5-2BBA7781968A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08A7-AB89-A84B-AD51-96B38EF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7" y="3096809"/>
            <a:ext cx="9601435" cy="147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9A5C-CCC2-7248-8131-C649E12E7C68}"/>
              </a:ext>
            </a:extLst>
          </p:cNvPr>
          <p:cNvSpPr txBox="1"/>
          <p:nvPr/>
        </p:nvSpPr>
        <p:spPr>
          <a:xfrm>
            <a:off x="1042474" y="4754693"/>
            <a:ext cx="9585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路由协议配置在下发生效前已通过了配置面验证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为何仍然出错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ja-JP" altLang="en-US" sz="28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根因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配置面验证工具未能检测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路由协议配置在实际网络中的效果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数据平面验证系统基本架构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58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组高性能服务器作为验证器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通过管理网络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收集所有网络设备的数据平面信息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通过设计不同的验证算法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在验证器上执行算力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内存密集型计算任务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实现数据平面的网络正确性检测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F8063-301F-6C4B-B908-AD3E25A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7852F-4112-4349-A8F7-0D18B054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EF2E0-68BD-EB45-BF2A-E07DCBC8210D}"/>
              </a:ext>
            </a:extLst>
          </p:cNvPr>
          <p:cNvSpPr/>
          <p:nvPr/>
        </p:nvSpPr>
        <p:spPr>
          <a:xfrm>
            <a:off x="8522559" y="2137246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3E9742-7B8B-9742-A62C-62C03E70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13" y="1832446"/>
            <a:ext cx="1018704" cy="1018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A800-4869-EF4A-B949-256874861B4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087087" y="2603822"/>
            <a:ext cx="12699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5D025E-F146-C549-8F57-AC4C4726AF79}"/>
              </a:ext>
            </a:extLst>
          </p:cNvPr>
          <p:cNvSpPr txBox="1"/>
          <p:nvPr/>
        </p:nvSpPr>
        <p:spPr>
          <a:xfrm>
            <a:off x="8424552" y="3225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5C6E2-FA21-7D41-A1FB-29DD9F9DA5A3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C20F0-8034-0F46-98EE-3DC76EDA9010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969C-9DB9-8145-83DF-997B28F39B10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BF0737-E751-3E4E-96D4-2E79822BAF2C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9531 -0.2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2729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22 -0.43426 " pathEditMode="relative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43426 " pathEditMode="relative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67651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网络间需时刻保持可靠连通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数据平面信息收集不全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验证结果不准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验证器成为性能瓶颈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部署验证器所需算力越多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验证器成为单点失效瓶颈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验证器出错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验证无法完成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网外验证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控制路径长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响应需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次穿越控制网络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大规模网络无法快速响应网络错误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影响网络可用性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884AA59-7214-3546-8B0A-42DEF478E99A}"/>
              </a:ext>
            </a:extLst>
          </p:cNvPr>
          <p:cNvSpPr/>
          <p:nvPr/>
        </p:nvSpPr>
        <p:spPr>
          <a:xfrm>
            <a:off x="4714874" y="2408010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6FA1BF-27B1-1B48-8D24-151967CB014F}"/>
              </a:ext>
            </a:extLst>
          </p:cNvPr>
          <p:cNvSpPr/>
          <p:nvPr/>
        </p:nvSpPr>
        <p:spPr>
          <a:xfrm>
            <a:off x="2962274" y="3404118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21AD254-81E4-4C45-8665-CBD8A5D903B9}"/>
              </a:ext>
            </a:extLst>
          </p:cNvPr>
          <p:cNvSpPr/>
          <p:nvPr/>
        </p:nvSpPr>
        <p:spPr>
          <a:xfrm>
            <a:off x="3200399" y="43726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A4A4304-6285-7843-98A3-B32DD45CE15A}"/>
              </a:ext>
            </a:extLst>
          </p:cNvPr>
          <p:cNvSpPr/>
          <p:nvPr/>
        </p:nvSpPr>
        <p:spPr>
          <a:xfrm>
            <a:off x="5800724" y="53632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EA119C-CEFB-1145-A705-8E06D0397124}"/>
              </a:ext>
            </a:extLst>
          </p:cNvPr>
          <p:cNvGrpSpPr/>
          <p:nvPr/>
        </p:nvGrpSpPr>
        <p:grpSpPr>
          <a:xfrm>
            <a:off x="7741711" y="1832446"/>
            <a:ext cx="2954006" cy="3792067"/>
            <a:chOff x="7741711" y="2261071"/>
            <a:chExt cx="2954006" cy="37920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1B1E91-33D2-BA48-BE80-FFC0EC01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8200307" y="3244868"/>
              <a:ext cx="1947958" cy="115927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0453D8-788F-A74C-A33A-DB614D77E702}"/>
                </a:ext>
              </a:extLst>
            </p:cNvPr>
            <p:cNvGrpSpPr/>
            <p:nvPr/>
          </p:nvGrpSpPr>
          <p:grpSpPr>
            <a:xfrm>
              <a:off x="7741711" y="2261071"/>
              <a:ext cx="2954006" cy="3792067"/>
              <a:chOff x="4252386" y="3375496"/>
              <a:chExt cx="2954006" cy="37920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25DB6EB-8F02-B546-B8AB-B6D10ABC9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386" y="5856684"/>
                <a:ext cx="2690751" cy="1310879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83C7ED-1A8F-224F-BF21-1CA85AF3D95B}"/>
                  </a:ext>
                </a:extLst>
              </p:cNvPr>
              <p:cNvSpPr/>
              <p:nvPr/>
            </p:nvSpPr>
            <p:spPr>
              <a:xfrm>
                <a:off x="5033234" y="3680296"/>
                <a:ext cx="1154454" cy="46657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验证器</a:t>
                </a:r>
                <a:endParaRPr 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DDD6245-22F2-B54C-8EC4-20666AB07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688" y="3375496"/>
                <a:ext cx="1018704" cy="101870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3D19EC6-2515-DA41-A5B9-19AACDAC864D}"/>
                  </a:ext>
                </a:extLst>
              </p:cNvPr>
              <p:cNvCxnSpPr>
                <a:cxnSpLocks/>
                <a:stCxn id="26" idx="0"/>
                <a:endCxn id="27" idx="2"/>
              </p:cNvCxnSpPr>
              <p:nvPr/>
            </p:nvCxnSpPr>
            <p:spPr>
              <a:xfrm flipV="1">
                <a:off x="5597762" y="4146872"/>
                <a:ext cx="12699" cy="170981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67B3C-7E6D-B245-BD32-70C458D24340}"/>
                  </a:ext>
                </a:extLst>
              </p:cNvPr>
              <p:cNvSpPr txBox="1"/>
              <p:nvPr/>
            </p:nvSpPr>
            <p:spPr>
              <a:xfrm>
                <a:off x="4358486" y="5507990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收集网络设备的数据平面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2D0BF-CE0B-6B49-BF2F-B93DDF3A6841}"/>
                </a:ext>
              </a:extLst>
            </p:cNvPr>
            <p:cNvSpPr txBox="1"/>
            <p:nvPr/>
          </p:nvSpPr>
          <p:spPr>
            <a:xfrm>
              <a:off x="8522559" y="37769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管理网络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9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近数据计算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内存密集型的验证计算分解为轻量、设备级验证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任务，下放到网络设备上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执行，实现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大规模网络数据平面网内快速自检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3E4E00-FC47-1D4E-A381-8FAD9BA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908" y="4411359"/>
            <a:ext cx="2690751" cy="1310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DBEDCE-893B-484E-B417-98354000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145504" y="2854590"/>
            <a:ext cx="1947958" cy="1159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8DFCE8-89E2-264D-85D1-6956B61A79C1}"/>
              </a:ext>
            </a:extLst>
          </p:cNvPr>
          <p:cNvSpPr/>
          <p:nvPr/>
        </p:nvSpPr>
        <p:spPr>
          <a:xfrm>
            <a:off x="8467756" y="2234971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F28C29-EEA4-7D43-A52D-FF104C0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10" y="1930171"/>
            <a:ext cx="1018704" cy="101870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F94B4-5C52-4E42-BACD-1AF9DCAAEC71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9032284" y="2701547"/>
            <a:ext cx="12699" cy="17098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C6DE0-097F-BD48-9434-CB8DF311A758}"/>
              </a:ext>
            </a:extLst>
          </p:cNvPr>
          <p:cNvSpPr txBox="1"/>
          <p:nvPr/>
        </p:nvSpPr>
        <p:spPr>
          <a:xfrm>
            <a:off x="8415619" y="3291875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9CE6F-F031-DE42-AC1B-77EBA5E1B85F}"/>
              </a:ext>
            </a:extLst>
          </p:cNvPr>
          <p:cNvSpPr/>
          <p:nvPr/>
        </p:nvSpPr>
        <p:spPr>
          <a:xfrm>
            <a:off x="8467756" y="2609119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936F3-B6F3-E042-8A9E-F38F8464DA5F}"/>
              </a:ext>
            </a:extLst>
          </p:cNvPr>
          <p:cNvSpPr/>
          <p:nvPr/>
        </p:nvSpPr>
        <p:spPr>
          <a:xfrm>
            <a:off x="8475275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D8FDF-F0F6-C84B-857E-E701007CE132}"/>
              </a:ext>
            </a:extLst>
          </p:cNvPr>
          <p:cNvSpPr/>
          <p:nvPr/>
        </p:nvSpPr>
        <p:spPr>
          <a:xfrm>
            <a:off x="8478366" y="2601412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AE247-9D0C-AF4C-9C07-7A3E936A9F79}"/>
              </a:ext>
            </a:extLst>
          </p:cNvPr>
          <p:cNvSpPr/>
          <p:nvPr/>
        </p:nvSpPr>
        <p:spPr>
          <a:xfrm>
            <a:off x="8488976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E2181-6804-1C47-AA26-87E461C4BFFB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EAC90-DF00-8B42-936F-29B546565B3F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56C64E-0115-9A4D-9FA6-27857AFA6D9A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D98AB-A3C2-C74C-841D-E69AE80A3419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01 L -0.09011 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96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10924 0.1939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6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8828 0.3574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17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082 0.356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</TotalTime>
  <Words>5553</Words>
  <Application>Microsoft Macintosh PowerPoint</Application>
  <PresentationFormat>Widescreen</PresentationFormat>
  <Paragraphs>860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等线</vt:lpstr>
      <vt:lpstr>等线 Light</vt:lpstr>
      <vt:lpstr>Microsoft YaHei</vt:lpstr>
      <vt:lpstr>Microsoft YaHei</vt:lpstr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验证-诊断-修复:  基于形式化方法的 自动化全周期网络管理  </vt:lpstr>
      <vt:lpstr>研究背景</vt:lpstr>
      <vt:lpstr>网络正确性</vt:lpstr>
      <vt:lpstr>网络验证研究</vt:lpstr>
      <vt:lpstr>网络配置全周期自动管理</vt:lpstr>
      <vt:lpstr>为什么关注数据平面验证？</vt:lpstr>
      <vt:lpstr>数据平面验证系统基本架构</vt:lpstr>
      <vt:lpstr>集中式数据平面验证：局限性</vt:lpstr>
      <vt:lpstr>分布式网络设备自验证框架：基本思想</vt:lpstr>
      <vt:lpstr>分布式网络设备自验证框架：优势</vt:lpstr>
      <vt:lpstr>分布式网络设备自验证框架：技术挑战</vt:lpstr>
      <vt:lpstr>Coral: 一种分布式网络设备自验证框架</vt:lpstr>
      <vt:lpstr>Coral: 框架工作流程</vt:lpstr>
      <vt:lpstr>第一步：网络正确性要求程序</vt:lpstr>
      <vt:lpstr>第二步：构建DVNet</vt:lpstr>
      <vt:lpstr>第三步：设备子任务分配与协同验证</vt:lpstr>
      <vt:lpstr>第四步：增量验证</vt:lpstr>
      <vt:lpstr>Coral: 系统拓展</vt:lpstr>
      <vt:lpstr>Coral: 原型实现</vt:lpstr>
      <vt:lpstr>实验1：功能展示</vt:lpstr>
      <vt:lpstr>实验 2：验证Internet2</vt:lpstr>
      <vt:lpstr>实验3：大规模仿真</vt:lpstr>
      <vt:lpstr>大规模仿真：快照全数据面验证</vt:lpstr>
      <vt:lpstr>大规模仿真：10,000次增量验证</vt:lpstr>
      <vt:lpstr>实验4：网络设备开销Microbenchmark</vt:lpstr>
      <vt:lpstr>实验4：网络设备开销Microbenchmark</vt:lpstr>
      <vt:lpstr>小结</vt:lpstr>
      <vt:lpstr>网络配置全周期自动管理</vt:lpstr>
      <vt:lpstr>网络配置故障诊断与修复：相关研究</vt:lpstr>
      <vt:lpstr>网络配置故障诊断与修复：相关研究</vt:lpstr>
      <vt:lpstr>网络配置自动化诊断与修复框架：核心思想</vt:lpstr>
      <vt:lpstr>分布式路由计算-&gt;集中式串行程序</vt:lpstr>
      <vt:lpstr>分布式路由计算-&gt;集中式串行程序</vt:lpstr>
      <vt:lpstr>分布式路由计算-&gt;集中式串行程序</vt:lpstr>
      <vt:lpstr>分布式路由计算-&gt;集中式串行程序</vt:lpstr>
      <vt:lpstr>网络配置自动化诊断与修复框架：技术挑战</vt:lpstr>
      <vt:lpstr>网络配置自动化诊断与修复框架： Scalpel</vt:lpstr>
      <vt:lpstr>因果关系图精确捕获：原理</vt:lpstr>
      <vt:lpstr>因果关系图精确捕获：实现</vt:lpstr>
      <vt:lpstr>配置错误精确定位：原理</vt:lpstr>
      <vt:lpstr>配置错误精确定位：示例</vt:lpstr>
      <vt:lpstr>配置错误精确定位：示例</vt:lpstr>
      <vt:lpstr>配置错误精确定位：示例</vt:lpstr>
      <vt:lpstr>配置错误精确定位：性质</vt:lpstr>
      <vt:lpstr>配置文件最小化修复：原理</vt:lpstr>
      <vt:lpstr>配置文件最小化修复：示例</vt:lpstr>
      <vt:lpstr>Scalpel: 原型实现</vt:lpstr>
      <vt:lpstr>Scalpel: 前期实验结果</vt:lpstr>
      <vt:lpstr>Scalpel: 前期实验结果</vt:lpstr>
      <vt:lpstr>小结</vt:lpstr>
      <vt:lpstr>展望：网络配置全周期自动管理</vt:lpstr>
      <vt:lpstr>XMU系统与网络研究小组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489</cp:revision>
  <dcterms:created xsi:type="dcterms:W3CDTF">2022-02-07T08:40:56Z</dcterms:created>
  <dcterms:modified xsi:type="dcterms:W3CDTF">2023-05-31T09:12:51Z</dcterms:modified>
</cp:coreProperties>
</file>